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1" r:id="rId5"/>
    <p:sldId id="272" r:id="rId6"/>
    <p:sldId id="262" r:id="rId7"/>
    <p:sldId id="275" r:id="rId8"/>
    <p:sldId id="273" r:id="rId9"/>
    <p:sldId id="276" r:id="rId10"/>
    <p:sldId id="274" r:id="rId11"/>
    <p:sldId id="277" r:id="rId12"/>
    <p:sldId id="267" r:id="rId13"/>
    <p:sldId id="270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Heavy" panose="020B0604020202020204" charset="0"/>
      <p:regular r:id="rId20"/>
    </p:embeddedFont>
    <p:embeddedFont>
      <p:font typeface="Montserrat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003E"/>
    <a:srgbClr val="660066"/>
    <a:srgbClr val="733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D2083-1E07-4562-B227-A70154283F9A}" type="doc">
      <dgm:prSet loTypeId="urn:microsoft.com/office/officeart/2005/8/layout/process3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4A39E1-B48B-49F0-908E-44A446E0E3C8}">
      <dgm:prSet phldrT="[Text]"/>
      <dgm:spPr>
        <a:solidFill>
          <a:srgbClr val="3E003E"/>
        </a:solidFill>
      </dgm:spPr>
      <dgm:t>
        <a:bodyPr/>
        <a:lstStyle/>
        <a:p>
          <a:pPr>
            <a:buNone/>
          </a:pPr>
          <a:r>
            <a:rPr lang="en-US" b="0" dirty="0"/>
            <a:t>Business Understanding</a:t>
          </a:r>
        </a:p>
      </dgm:t>
    </dgm:pt>
    <dgm:pt modelId="{E4A5CB7A-3C5D-4D89-81A9-2AB0C2A3E71D}" type="parTrans" cxnId="{0B7F99D3-EF43-4029-9A00-DCE43FD935A5}">
      <dgm:prSet/>
      <dgm:spPr/>
      <dgm:t>
        <a:bodyPr/>
        <a:lstStyle/>
        <a:p>
          <a:endParaRPr lang="en-US"/>
        </a:p>
      </dgm:t>
    </dgm:pt>
    <dgm:pt modelId="{D2DAA37E-C061-468D-8D3C-CE2B2AEF406B}" type="sibTrans" cxnId="{0B7F99D3-EF43-4029-9A00-DCE43FD935A5}">
      <dgm:prSet/>
      <dgm:spPr>
        <a:solidFill>
          <a:srgbClr val="3E003E"/>
        </a:solidFill>
      </dgm:spPr>
      <dgm:t>
        <a:bodyPr/>
        <a:lstStyle/>
        <a:p>
          <a:endParaRPr lang="en-US"/>
        </a:p>
      </dgm:t>
    </dgm:pt>
    <dgm:pt modelId="{7BEF99D5-AC9F-444B-809F-0F8FB5659D70}">
      <dgm:prSet phldrT="[Text]"/>
      <dgm:spPr/>
      <dgm:t>
        <a:bodyPr/>
        <a:lstStyle/>
        <a:p>
          <a:r>
            <a:rPr lang="en-US" dirty="0"/>
            <a:t>Defined key questions with the BTS</a:t>
          </a:r>
        </a:p>
      </dgm:t>
    </dgm:pt>
    <dgm:pt modelId="{B54A570B-57D0-458A-B5E9-951F277B8CB3}" type="parTrans" cxnId="{F1FC02BA-169B-45A0-AF5F-977B6FEFDD36}">
      <dgm:prSet/>
      <dgm:spPr/>
      <dgm:t>
        <a:bodyPr/>
        <a:lstStyle/>
        <a:p>
          <a:endParaRPr lang="en-US"/>
        </a:p>
      </dgm:t>
    </dgm:pt>
    <dgm:pt modelId="{B3CEECAF-EF69-43DB-B05D-32E38826538B}" type="sibTrans" cxnId="{F1FC02BA-169B-45A0-AF5F-977B6FEFDD36}">
      <dgm:prSet/>
      <dgm:spPr/>
      <dgm:t>
        <a:bodyPr/>
        <a:lstStyle/>
        <a:p>
          <a:endParaRPr lang="en-US"/>
        </a:p>
      </dgm:t>
    </dgm:pt>
    <dgm:pt modelId="{4DB3E814-0779-4644-9542-8ECB534D382D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Data Understanding</a:t>
          </a:r>
        </a:p>
      </dgm:t>
    </dgm:pt>
    <dgm:pt modelId="{441330B2-47B8-428F-BB71-812AE9D0B4C0}" type="parTrans" cxnId="{085C5807-D179-4BC1-A424-0E1AAD8C357E}">
      <dgm:prSet/>
      <dgm:spPr/>
      <dgm:t>
        <a:bodyPr/>
        <a:lstStyle/>
        <a:p>
          <a:endParaRPr lang="en-US"/>
        </a:p>
      </dgm:t>
    </dgm:pt>
    <dgm:pt modelId="{38FED8A0-1A70-4FE7-BB52-B5F0328EF9AF}" type="sibTrans" cxnId="{085C5807-D179-4BC1-A424-0E1AAD8C357E}">
      <dgm:prSet/>
      <dgm:spPr>
        <a:solidFill>
          <a:srgbClr val="660066"/>
        </a:solidFill>
      </dgm:spPr>
      <dgm:t>
        <a:bodyPr/>
        <a:lstStyle/>
        <a:p>
          <a:endParaRPr lang="en-US"/>
        </a:p>
      </dgm:t>
    </dgm:pt>
    <dgm:pt modelId="{99EC04D2-6DDB-4A43-9B93-3CF4819765E3}">
      <dgm:prSet phldrT="[Text]"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/>
            <a:t>Explored multi-year BTS freight data (2021–2024)</a:t>
          </a:r>
        </a:p>
      </dgm:t>
    </dgm:pt>
    <dgm:pt modelId="{DEA9289B-C304-44BD-BBE0-E7FA06B9C23F}" type="parTrans" cxnId="{1A30E21C-EDAB-4D5D-86AD-1C3850AF3D1D}">
      <dgm:prSet/>
      <dgm:spPr/>
      <dgm:t>
        <a:bodyPr/>
        <a:lstStyle/>
        <a:p>
          <a:endParaRPr lang="en-US"/>
        </a:p>
      </dgm:t>
    </dgm:pt>
    <dgm:pt modelId="{F9AB1452-B9E1-4188-8E80-31BEEAF4629A}" type="sibTrans" cxnId="{1A30E21C-EDAB-4D5D-86AD-1C3850AF3D1D}">
      <dgm:prSet/>
      <dgm:spPr/>
      <dgm:t>
        <a:bodyPr/>
        <a:lstStyle/>
        <a:p>
          <a:endParaRPr lang="en-US"/>
        </a:p>
      </dgm:t>
    </dgm:pt>
    <dgm:pt modelId="{63E7DBC3-D81B-415D-A15D-1CA546113C2C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Data Preparation</a:t>
          </a:r>
        </a:p>
      </dgm:t>
    </dgm:pt>
    <dgm:pt modelId="{D4EA07E3-DF5F-4111-923F-74A9596B5FDC}" type="parTrans" cxnId="{83568851-71B1-4EC3-B3CA-DE735099D2CD}">
      <dgm:prSet/>
      <dgm:spPr/>
      <dgm:t>
        <a:bodyPr/>
        <a:lstStyle/>
        <a:p>
          <a:endParaRPr lang="en-US"/>
        </a:p>
      </dgm:t>
    </dgm:pt>
    <dgm:pt modelId="{BD1DCC75-FE49-4FA6-B105-F75472572AEE}" type="sibTrans" cxnId="{83568851-71B1-4EC3-B3CA-DE735099D2CD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718C7C84-9DFF-441C-812A-D5FD513B5569}">
      <dgm:prSet phldrT="[Text]"/>
      <dgm:spPr>
        <a:ln>
          <a:solidFill>
            <a:srgbClr val="660066"/>
          </a:solidFill>
        </a:ln>
      </dgm:spPr>
      <dgm:t>
        <a:bodyPr/>
        <a:lstStyle/>
        <a:p>
          <a:r>
            <a:rPr lang="en-US" dirty="0"/>
            <a:t>Merged files, cleaned columns in Python, created new fields (e.g., emissions, shipment ID)</a:t>
          </a:r>
        </a:p>
      </dgm:t>
    </dgm:pt>
    <dgm:pt modelId="{91C5F632-F534-4151-AE19-D20834F7A07C}" type="parTrans" cxnId="{D639E92D-D53E-4641-B25A-83472437E79C}">
      <dgm:prSet/>
      <dgm:spPr/>
      <dgm:t>
        <a:bodyPr/>
        <a:lstStyle/>
        <a:p>
          <a:endParaRPr lang="en-US"/>
        </a:p>
      </dgm:t>
    </dgm:pt>
    <dgm:pt modelId="{4359B5DC-EC6D-427C-B0F9-6F6294149412}" type="sibTrans" cxnId="{D639E92D-D53E-4641-B25A-83472437E79C}">
      <dgm:prSet/>
      <dgm:spPr/>
      <dgm:t>
        <a:bodyPr/>
        <a:lstStyle/>
        <a:p>
          <a:endParaRPr lang="en-US"/>
        </a:p>
      </dgm:t>
    </dgm:pt>
    <dgm:pt modelId="{578E8F23-0F1F-48FA-AD93-60CDA2FD889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pPr>
            <a:buNone/>
          </a:pPr>
          <a:r>
            <a:rPr lang="en-US" b="0" dirty="0"/>
            <a:t>Modeling</a:t>
          </a:r>
        </a:p>
      </dgm:t>
    </dgm:pt>
    <dgm:pt modelId="{85EF8924-102D-4764-B39A-D1F90C4A1171}" type="parTrans" cxnId="{EF8A0A4E-BE0D-4EFD-9EFC-0EB80F2F71FD}">
      <dgm:prSet/>
      <dgm:spPr/>
      <dgm:t>
        <a:bodyPr/>
        <a:lstStyle/>
        <a:p>
          <a:endParaRPr lang="en-US"/>
        </a:p>
      </dgm:t>
    </dgm:pt>
    <dgm:pt modelId="{58FFE180-0060-4ACF-ACB7-63C831DA5A85}" type="sibTrans" cxnId="{EF8A0A4E-BE0D-4EFD-9EFC-0EB80F2F71FD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2105DCD2-E4F0-4D86-B904-BEDFED1CA6EC}">
      <dgm:prSet phldrT="[Text]"/>
      <dgm:spPr>
        <a:ln>
          <a:solidFill>
            <a:srgbClr val="660066"/>
          </a:solidFill>
        </a:ln>
      </dgm:spPr>
      <dgm:t>
        <a:bodyPr/>
        <a:lstStyle/>
        <a:p>
          <a:pPr>
            <a:buNone/>
          </a:pPr>
          <a:r>
            <a:rPr lang="en-US" dirty="0"/>
            <a:t>Created DAX measures, KPIs, and custom calculations (freight charge per commodity, total emissions, etc.)</a:t>
          </a:r>
        </a:p>
      </dgm:t>
    </dgm:pt>
    <dgm:pt modelId="{3975AF7E-34CB-42C2-A29D-2731D383E759}" type="parTrans" cxnId="{F0E6BE5A-5B99-47ED-9FE8-BC8E02156C17}">
      <dgm:prSet/>
      <dgm:spPr/>
      <dgm:t>
        <a:bodyPr/>
        <a:lstStyle/>
        <a:p>
          <a:endParaRPr lang="en-US"/>
        </a:p>
      </dgm:t>
    </dgm:pt>
    <dgm:pt modelId="{050D3B10-523B-4880-85ED-C7B2237DA02B}" type="sibTrans" cxnId="{F0E6BE5A-5B99-47ED-9FE8-BC8E02156C17}">
      <dgm:prSet/>
      <dgm:spPr/>
      <dgm:t>
        <a:bodyPr/>
        <a:lstStyle/>
        <a:p>
          <a:endParaRPr lang="en-US"/>
        </a:p>
      </dgm:t>
    </dgm:pt>
    <dgm:pt modelId="{6B0CAAFD-F7E5-407C-845C-B9E89BB6C0B8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b="0" dirty="0"/>
            <a:t>Evaluation</a:t>
          </a:r>
        </a:p>
      </dgm:t>
    </dgm:pt>
    <dgm:pt modelId="{65B4BB3C-B618-4FD1-B902-746EA07A0674}" type="parTrans" cxnId="{9DE2836C-D303-4AEC-9250-B4E13713A8FD}">
      <dgm:prSet/>
      <dgm:spPr/>
      <dgm:t>
        <a:bodyPr/>
        <a:lstStyle/>
        <a:p>
          <a:endParaRPr lang="en-US"/>
        </a:p>
      </dgm:t>
    </dgm:pt>
    <dgm:pt modelId="{B2C0804E-B73D-4F0F-AD3D-20716F82C2BE}" type="sibTrans" cxnId="{9DE2836C-D303-4AEC-9250-B4E13713A8FD}">
      <dgm:prSet/>
      <dgm:spPr/>
      <dgm:t>
        <a:bodyPr/>
        <a:lstStyle/>
        <a:p>
          <a:endParaRPr lang="en-US"/>
        </a:p>
      </dgm:t>
    </dgm:pt>
    <dgm:pt modelId="{EF6BD271-43AF-4388-B74F-DC5CFC117D21}">
      <dgm:prSet phldrT="[Text]"/>
      <dgm:spPr>
        <a:ln>
          <a:solidFill>
            <a:srgbClr val="660066"/>
          </a:solidFill>
        </a:ln>
      </dgm:spPr>
      <dgm:t>
        <a:bodyPr/>
        <a:lstStyle/>
        <a:p>
          <a:pPr>
            <a:buNone/>
          </a:pPr>
          <a:r>
            <a:rPr lang="en-US" dirty="0"/>
            <a:t>Identified high-emission modes, low-efficiency lanes, seasonal bottlenecks</a:t>
          </a:r>
        </a:p>
      </dgm:t>
    </dgm:pt>
    <dgm:pt modelId="{20F91BF2-831B-4904-AA2E-6756118E3CA6}" type="parTrans" cxnId="{AE52CBC8-B50A-4273-8853-31B63F859A51}">
      <dgm:prSet/>
      <dgm:spPr/>
      <dgm:t>
        <a:bodyPr/>
        <a:lstStyle/>
        <a:p>
          <a:endParaRPr lang="en-US"/>
        </a:p>
      </dgm:t>
    </dgm:pt>
    <dgm:pt modelId="{5A08FCEC-D523-4133-B759-7BB1AB6B2D89}" type="sibTrans" cxnId="{AE52CBC8-B50A-4273-8853-31B63F859A51}">
      <dgm:prSet/>
      <dgm:spPr/>
      <dgm:t>
        <a:bodyPr/>
        <a:lstStyle/>
        <a:p>
          <a:endParaRPr lang="en-US"/>
        </a:p>
      </dgm:t>
    </dgm:pt>
    <dgm:pt modelId="{37D515AE-2B8F-4EF8-8F29-F318A76C0E21}" type="pres">
      <dgm:prSet presAssocID="{BD1D2083-1E07-4562-B227-A70154283F9A}" presName="linearFlow" presStyleCnt="0">
        <dgm:presLayoutVars>
          <dgm:dir/>
          <dgm:animLvl val="lvl"/>
          <dgm:resizeHandles val="exact"/>
        </dgm:presLayoutVars>
      </dgm:prSet>
      <dgm:spPr/>
    </dgm:pt>
    <dgm:pt modelId="{24625719-A588-4E94-AB59-92C5115E92D0}" type="pres">
      <dgm:prSet presAssocID="{674A39E1-B48B-49F0-908E-44A446E0E3C8}" presName="composite" presStyleCnt="0"/>
      <dgm:spPr/>
    </dgm:pt>
    <dgm:pt modelId="{73DE59EC-68DA-43C2-BC4F-8D590260AF96}" type="pres">
      <dgm:prSet presAssocID="{674A39E1-B48B-49F0-908E-44A446E0E3C8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8B6951-EACD-4E45-8610-3BCA0C553BEA}" type="pres">
      <dgm:prSet presAssocID="{674A39E1-B48B-49F0-908E-44A446E0E3C8}" presName="parSh" presStyleLbl="node1" presStyleIdx="0" presStyleCnt="5"/>
      <dgm:spPr/>
    </dgm:pt>
    <dgm:pt modelId="{9E041885-538F-4ADD-9049-D385B1A05438}" type="pres">
      <dgm:prSet presAssocID="{674A39E1-B48B-49F0-908E-44A446E0E3C8}" presName="desTx" presStyleLbl="fgAcc1" presStyleIdx="0" presStyleCnt="5">
        <dgm:presLayoutVars>
          <dgm:bulletEnabled val="1"/>
        </dgm:presLayoutVars>
      </dgm:prSet>
      <dgm:spPr/>
    </dgm:pt>
    <dgm:pt modelId="{A333BFB3-D3F7-41DA-961C-A6A507668ADD}" type="pres">
      <dgm:prSet presAssocID="{D2DAA37E-C061-468D-8D3C-CE2B2AEF406B}" presName="sibTrans" presStyleLbl="sibTrans2D1" presStyleIdx="0" presStyleCnt="4"/>
      <dgm:spPr/>
    </dgm:pt>
    <dgm:pt modelId="{279F8842-7BE2-43BF-8BC6-E5C3DABE5CEB}" type="pres">
      <dgm:prSet presAssocID="{D2DAA37E-C061-468D-8D3C-CE2B2AEF406B}" presName="connTx" presStyleLbl="sibTrans2D1" presStyleIdx="0" presStyleCnt="4"/>
      <dgm:spPr/>
    </dgm:pt>
    <dgm:pt modelId="{D691E106-4FE6-4643-B4CE-CC2D4F9E64AC}" type="pres">
      <dgm:prSet presAssocID="{4DB3E814-0779-4644-9542-8ECB534D382D}" presName="composite" presStyleCnt="0"/>
      <dgm:spPr/>
    </dgm:pt>
    <dgm:pt modelId="{F01B4F50-4B0B-4D79-86F7-CE8BFC9F880A}" type="pres">
      <dgm:prSet presAssocID="{4DB3E814-0779-4644-9542-8ECB534D382D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D9A71-23C4-4EBC-B598-4BF68C7219A8}" type="pres">
      <dgm:prSet presAssocID="{4DB3E814-0779-4644-9542-8ECB534D382D}" presName="parSh" presStyleLbl="node1" presStyleIdx="1" presStyleCnt="5"/>
      <dgm:spPr/>
    </dgm:pt>
    <dgm:pt modelId="{32A0BBC3-F638-4C09-B92B-8A6A02E6DB0E}" type="pres">
      <dgm:prSet presAssocID="{4DB3E814-0779-4644-9542-8ECB534D382D}" presName="desTx" presStyleLbl="fgAcc1" presStyleIdx="1" presStyleCnt="5">
        <dgm:presLayoutVars>
          <dgm:bulletEnabled val="1"/>
        </dgm:presLayoutVars>
      </dgm:prSet>
      <dgm:spPr/>
    </dgm:pt>
    <dgm:pt modelId="{A26B2E45-18FA-4725-8644-7529F14D1147}" type="pres">
      <dgm:prSet presAssocID="{38FED8A0-1A70-4FE7-BB52-B5F0328EF9AF}" presName="sibTrans" presStyleLbl="sibTrans2D1" presStyleIdx="1" presStyleCnt="4"/>
      <dgm:spPr/>
    </dgm:pt>
    <dgm:pt modelId="{5F2FB436-8601-48D8-894E-F6A5DB2B86B7}" type="pres">
      <dgm:prSet presAssocID="{38FED8A0-1A70-4FE7-BB52-B5F0328EF9AF}" presName="connTx" presStyleLbl="sibTrans2D1" presStyleIdx="1" presStyleCnt="4"/>
      <dgm:spPr/>
    </dgm:pt>
    <dgm:pt modelId="{23F17E40-04E7-4B53-A6C5-5A0FAA10E562}" type="pres">
      <dgm:prSet presAssocID="{63E7DBC3-D81B-415D-A15D-1CA546113C2C}" presName="composite" presStyleCnt="0"/>
      <dgm:spPr/>
    </dgm:pt>
    <dgm:pt modelId="{42E9DCCD-9D8D-4263-984B-152CE6BC50CA}" type="pres">
      <dgm:prSet presAssocID="{63E7DBC3-D81B-415D-A15D-1CA546113C2C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917BD8B-2E0B-40CA-9397-98B6D34BE2B4}" type="pres">
      <dgm:prSet presAssocID="{63E7DBC3-D81B-415D-A15D-1CA546113C2C}" presName="parSh" presStyleLbl="node1" presStyleIdx="2" presStyleCnt="5"/>
      <dgm:spPr/>
    </dgm:pt>
    <dgm:pt modelId="{5AB446C1-A5E9-433E-AC42-EE76D91517AE}" type="pres">
      <dgm:prSet presAssocID="{63E7DBC3-D81B-415D-A15D-1CA546113C2C}" presName="desTx" presStyleLbl="fgAcc1" presStyleIdx="2" presStyleCnt="5">
        <dgm:presLayoutVars>
          <dgm:bulletEnabled val="1"/>
        </dgm:presLayoutVars>
      </dgm:prSet>
      <dgm:spPr/>
    </dgm:pt>
    <dgm:pt modelId="{743E40D9-63E8-4DC9-A0B2-6FCAFDE24837}" type="pres">
      <dgm:prSet presAssocID="{BD1DCC75-FE49-4FA6-B105-F75472572AEE}" presName="sibTrans" presStyleLbl="sibTrans2D1" presStyleIdx="2" presStyleCnt="4"/>
      <dgm:spPr/>
    </dgm:pt>
    <dgm:pt modelId="{1B26CE05-8384-4D74-8CE8-31E0A9C5725B}" type="pres">
      <dgm:prSet presAssocID="{BD1DCC75-FE49-4FA6-B105-F75472572AEE}" presName="connTx" presStyleLbl="sibTrans2D1" presStyleIdx="2" presStyleCnt="4"/>
      <dgm:spPr/>
    </dgm:pt>
    <dgm:pt modelId="{C5F0453C-4E52-4CE1-99FA-200D89DDB4CD}" type="pres">
      <dgm:prSet presAssocID="{578E8F23-0F1F-48FA-AD93-60CDA2FD889D}" presName="composite" presStyleCnt="0"/>
      <dgm:spPr/>
    </dgm:pt>
    <dgm:pt modelId="{8B727F88-CCEC-4E0E-B596-C82472613A71}" type="pres">
      <dgm:prSet presAssocID="{578E8F23-0F1F-48FA-AD93-60CDA2FD889D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657E9DA-CD93-498D-ADEB-A0B3218DC175}" type="pres">
      <dgm:prSet presAssocID="{578E8F23-0F1F-48FA-AD93-60CDA2FD889D}" presName="parSh" presStyleLbl="node1" presStyleIdx="3" presStyleCnt="5"/>
      <dgm:spPr/>
    </dgm:pt>
    <dgm:pt modelId="{E5E5E014-C57E-4C82-9812-584D111F05D9}" type="pres">
      <dgm:prSet presAssocID="{578E8F23-0F1F-48FA-AD93-60CDA2FD889D}" presName="desTx" presStyleLbl="fgAcc1" presStyleIdx="3" presStyleCnt="5">
        <dgm:presLayoutVars>
          <dgm:bulletEnabled val="1"/>
        </dgm:presLayoutVars>
      </dgm:prSet>
      <dgm:spPr/>
    </dgm:pt>
    <dgm:pt modelId="{6AEAA658-B4A2-4042-BA29-81F8C3ED01B4}" type="pres">
      <dgm:prSet presAssocID="{58FFE180-0060-4ACF-ACB7-63C831DA5A85}" presName="sibTrans" presStyleLbl="sibTrans2D1" presStyleIdx="3" presStyleCnt="4"/>
      <dgm:spPr/>
    </dgm:pt>
    <dgm:pt modelId="{D9EF5E1B-BA93-4CDE-AD23-140623B822D7}" type="pres">
      <dgm:prSet presAssocID="{58FFE180-0060-4ACF-ACB7-63C831DA5A85}" presName="connTx" presStyleLbl="sibTrans2D1" presStyleIdx="3" presStyleCnt="4"/>
      <dgm:spPr/>
    </dgm:pt>
    <dgm:pt modelId="{148BCB34-6AA8-4836-9396-59A8D3742F96}" type="pres">
      <dgm:prSet presAssocID="{6B0CAAFD-F7E5-407C-845C-B9E89BB6C0B8}" presName="composite" presStyleCnt="0"/>
      <dgm:spPr/>
    </dgm:pt>
    <dgm:pt modelId="{ADA11214-0BA6-471C-A749-E4E43EA70FE0}" type="pres">
      <dgm:prSet presAssocID="{6B0CAAFD-F7E5-407C-845C-B9E89BB6C0B8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9F840E9-321A-4FC8-8BC8-322610ED03D1}" type="pres">
      <dgm:prSet presAssocID="{6B0CAAFD-F7E5-407C-845C-B9E89BB6C0B8}" presName="parSh" presStyleLbl="node1" presStyleIdx="4" presStyleCnt="5"/>
      <dgm:spPr/>
    </dgm:pt>
    <dgm:pt modelId="{9412F907-1963-4E42-A581-002757E2BD35}" type="pres">
      <dgm:prSet presAssocID="{6B0CAAFD-F7E5-407C-845C-B9E89BB6C0B8}" presName="desTx" presStyleLbl="fgAcc1" presStyleIdx="4" presStyleCnt="5">
        <dgm:presLayoutVars>
          <dgm:bulletEnabled val="1"/>
        </dgm:presLayoutVars>
      </dgm:prSet>
      <dgm:spPr/>
    </dgm:pt>
  </dgm:ptLst>
  <dgm:cxnLst>
    <dgm:cxn modelId="{7360A702-6BD1-4A2B-B030-36F8D072F1FB}" type="presOf" srcId="{58FFE180-0060-4ACF-ACB7-63C831DA5A85}" destId="{6AEAA658-B4A2-4042-BA29-81F8C3ED01B4}" srcOrd="0" destOrd="0" presId="urn:microsoft.com/office/officeart/2005/8/layout/process3"/>
    <dgm:cxn modelId="{085C5807-D179-4BC1-A424-0E1AAD8C357E}" srcId="{BD1D2083-1E07-4562-B227-A70154283F9A}" destId="{4DB3E814-0779-4644-9542-8ECB534D382D}" srcOrd="1" destOrd="0" parTransId="{441330B2-47B8-428F-BB71-812AE9D0B4C0}" sibTransId="{38FED8A0-1A70-4FE7-BB52-B5F0328EF9AF}"/>
    <dgm:cxn modelId="{73ADCC15-6365-496A-AF41-F09FBAEE097C}" type="presOf" srcId="{BD1D2083-1E07-4562-B227-A70154283F9A}" destId="{37D515AE-2B8F-4EF8-8F29-F318A76C0E21}" srcOrd="0" destOrd="0" presId="urn:microsoft.com/office/officeart/2005/8/layout/process3"/>
    <dgm:cxn modelId="{0014FA19-C7D2-420B-9463-8A18579256A8}" type="presOf" srcId="{4DB3E814-0779-4644-9542-8ECB534D382D}" destId="{D85D9A71-23C4-4EBC-B598-4BF68C7219A8}" srcOrd="1" destOrd="0" presId="urn:microsoft.com/office/officeart/2005/8/layout/process3"/>
    <dgm:cxn modelId="{1A30E21C-EDAB-4D5D-86AD-1C3850AF3D1D}" srcId="{4DB3E814-0779-4644-9542-8ECB534D382D}" destId="{99EC04D2-6DDB-4A43-9B93-3CF4819765E3}" srcOrd="0" destOrd="0" parTransId="{DEA9289B-C304-44BD-BBE0-E7FA06B9C23F}" sibTransId="{F9AB1452-B9E1-4188-8E80-31BEEAF4629A}"/>
    <dgm:cxn modelId="{9AACAF24-C86F-46C2-9125-FA620D47C4A1}" type="presOf" srcId="{6B0CAAFD-F7E5-407C-845C-B9E89BB6C0B8}" destId="{ADA11214-0BA6-471C-A749-E4E43EA70FE0}" srcOrd="0" destOrd="0" presId="urn:microsoft.com/office/officeart/2005/8/layout/process3"/>
    <dgm:cxn modelId="{D639E92D-D53E-4641-B25A-83472437E79C}" srcId="{63E7DBC3-D81B-415D-A15D-1CA546113C2C}" destId="{718C7C84-9DFF-441C-812A-D5FD513B5569}" srcOrd="0" destOrd="0" parTransId="{91C5F632-F534-4151-AE19-D20834F7A07C}" sibTransId="{4359B5DC-EC6D-427C-B0F9-6F6294149412}"/>
    <dgm:cxn modelId="{23D61D35-B8B7-488F-8422-6898C4EC2AAE}" type="presOf" srcId="{2105DCD2-E4F0-4D86-B904-BEDFED1CA6EC}" destId="{E5E5E014-C57E-4C82-9812-584D111F05D9}" srcOrd="0" destOrd="0" presId="urn:microsoft.com/office/officeart/2005/8/layout/process3"/>
    <dgm:cxn modelId="{DA28953E-1CF6-4059-81BD-AFF57AFA3DBB}" type="presOf" srcId="{7BEF99D5-AC9F-444B-809F-0F8FB5659D70}" destId="{9E041885-538F-4ADD-9049-D385B1A05438}" srcOrd="0" destOrd="0" presId="urn:microsoft.com/office/officeart/2005/8/layout/process3"/>
    <dgm:cxn modelId="{59E9BC40-18DE-4F15-AA60-C05DCE4B79B5}" type="presOf" srcId="{BD1DCC75-FE49-4FA6-B105-F75472572AEE}" destId="{743E40D9-63E8-4DC9-A0B2-6FCAFDE24837}" srcOrd="0" destOrd="0" presId="urn:microsoft.com/office/officeart/2005/8/layout/process3"/>
    <dgm:cxn modelId="{5E5CA55C-67F2-45CD-BA76-58CAB01D95CC}" type="presOf" srcId="{99EC04D2-6DDB-4A43-9B93-3CF4819765E3}" destId="{32A0BBC3-F638-4C09-B92B-8A6A02E6DB0E}" srcOrd="0" destOrd="0" presId="urn:microsoft.com/office/officeart/2005/8/layout/process3"/>
    <dgm:cxn modelId="{4C962A60-4E37-40C2-BE3B-7FF0E2E0B351}" type="presOf" srcId="{63E7DBC3-D81B-415D-A15D-1CA546113C2C}" destId="{3917BD8B-2E0B-40CA-9397-98B6D34BE2B4}" srcOrd="1" destOrd="0" presId="urn:microsoft.com/office/officeart/2005/8/layout/process3"/>
    <dgm:cxn modelId="{DBE20A65-EA6D-4682-BC70-4B09B9B6AF09}" type="presOf" srcId="{D2DAA37E-C061-468D-8D3C-CE2B2AEF406B}" destId="{A333BFB3-D3F7-41DA-961C-A6A507668ADD}" srcOrd="0" destOrd="0" presId="urn:microsoft.com/office/officeart/2005/8/layout/process3"/>
    <dgm:cxn modelId="{7E6C1B45-AEE8-4C43-9EEE-BF8B33C532E4}" type="presOf" srcId="{BD1DCC75-FE49-4FA6-B105-F75472572AEE}" destId="{1B26CE05-8384-4D74-8CE8-31E0A9C5725B}" srcOrd="1" destOrd="0" presId="urn:microsoft.com/office/officeart/2005/8/layout/process3"/>
    <dgm:cxn modelId="{EAF96D65-3558-4A86-ACCA-72A56195CB09}" type="presOf" srcId="{63E7DBC3-D81B-415D-A15D-1CA546113C2C}" destId="{42E9DCCD-9D8D-4263-984B-152CE6BC50CA}" srcOrd="0" destOrd="0" presId="urn:microsoft.com/office/officeart/2005/8/layout/process3"/>
    <dgm:cxn modelId="{9DE2836C-D303-4AEC-9250-B4E13713A8FD}" srcId="{BD1D2083-1E07-4562-B227-A70154283F9A}" destId="{6B0CAAFD-F7E5-407C-845C-B9E89BB6C0B8}" srcOrd="4" destOrd="0" parTransId="{65B4BB3C-B618-4FD1-B902-746EA07A0674}" sibTransId="{B2C0804E-B73D-4F0F-AD3D-20716F82C2BE}"/>
    <dgm:cxn modelId="{EF8A0A4E-BE0D-4EFD-9EFC-0EB80F2F71FD}" srcId="{BD1D2083-1E07-4562-B227-A70154283F9A}" destId="{578E8F23-0F1F-48FA-AD93-60CDA2FD889D}" srcOrd="3" destOrd="0" parTransId="{85EF8924-102D-4764-B39A-D1F90C4A1171}" sibTransId="{58FFE180-0060-4ACF-ACB7-63C831DA5A85}"/>
    <dgm:cxn modelId="{83568851-71B1-4EC3-B3CA-DE735099D2CD}" srcId="{BD1D2083-1E07-4562-B227-A70154283F9A}" destId="{63E7DBC3-D81B-415D-A15D-1CA546113C2C}" srcOrd="2" destOrd="0" parTransId="{D4EA07E3-DF5F-4111-923F-74A9596B5FDC}" sibTransId="{BD1DCC75-FE49-4FA6-B105-F75472572AEE}"/>
    <dgm:cxn modelId="{F0E6BE5A-5B99-47ED-9FE8-BC8E02156C17}" srcId="{578E8F23-0F1F-48FA-AD93-60CDA2FD889D}" destId="{2105DCD2-E4F0-4D86-B904-BEDFED1CA6EC}" srcOrd="0" destOrd="0" parTransId="{3975AF7E-34CB-42C2-A29D-2731D383E759}" sibTransId="{050D3B10-523B-4880-85ED-C7B2237DA02B}"/>
    <dgm:cxn modelId="{BA28E39A-B4BA-42B6-8814-DD582F96A433}" type="presOf" srcId="{38FED8A0-1A70-4FE7-BB52-B5F0328EF9AF}" destId="{A26B2E45-18FA-4725-8644-7529F14D1147}" srcOrd="0" destOrd="0" presId="urn:microsoft.com/office/officeart/2005/8/layout/process3"/>
    <dgm:cxn modelId="{C5B58CA3-A7DB-4872-A120-E63AC1FCFD04}" type="presOf" srcId="{D2DAA37E-C061-468D-8D3C-CE2B2AEF406B}" destId="{279F8842-7BE2-43BF-8BC6-E5C3DABE5CEB}" srcOrd="1" destOrd="0" presId="urn:microsoft.com/office/officeart/2005/8/layout/process3"/>
    <dgm:cxn modelId="{F1FC02BA-169B-45A0-AF5F-977B6FEFDD36}" srcId="{674A39E1-B48B-49F0-908E-44A446E0E3C8}" destId="{7BEF99D5-AC9F-444B-809F-0F8FB5659D70}" srcOrd="0" destOrd="0" parTransId="{B54A570B-57D0-458A-B5E9-951F277B8CB3}" sibTransId="{B3CEECAF-EF69-43DB-B05D-32E38826538B}"/>
    <dgm:cxn modelId="{E52551BA-7F6D-4932-89EA-FA2869560B46}" type="presOf" srcId="{674A39E1-B48B-49F0-908E-44A446E0E3C8}" destId="{958B6951-EACD-4E45-8610-3BCA0C553BEA}" srcOrd="1" destOrd="0" presId="urn:microsoft.com/office/officeart/2005/8/layout/process3"/>
    <dgm:cxn modelId="{C833D0C6-339D-430B-8BA4-09E2C6D331C3}" type="presOf" srcId="{EF6BD271-43AF-4388-B74F-DC5CFC117D21}" destId="{9412F907-1963-4E42-A581-002757E2BD35}" srcOrd="0" destOrd="0" presId="urn:microsoft.com/office/officeart/2005/8/layout/process3"/>
    <dgm:cxn modelId="{AE52CBC8-B50A-4273-8853-31B63F859A51}" srcId="{6B0CAAFD-F7E5-407C-845C-B9E89BB6C0B8}" destId="{EF6BD271-43AF-4388-B74F-DC5CFC117D21}" srcOrd="0" destOrd="0" parTransId="{20F91BF2-831B-4904-AA2E-6756118E3CA6}" sibTransId="{5A08FCEC-D523-4133-B759-7BB1AB6B2D89}"/>
    <dgm:cxn modelId="{426E34D2-10F8-4CBE-8521-FE5A104D4EED}" type="presOf" srcId="{578E8F23-0F1F-48FA-AD93-60CDA2FD889D}" destId="{4657E9DA-CD93-498D-ADEB-A0B3218DC175}" srcOrd="1" destOrd="0" presId="urn:microsoft.com/office/officeart/2005/8/layout/process3"/>
    <dgm:cxn modelId="{129B18D3-8390-4A82-AF93-0D400FA5E2F4}" type="presOf" srcId="{4DB3E814-0779-4644-9542-8ECB534D382D}" destId="{F01B4F50-4B0B-4D79-86F7-CE8BFC9F880A}" srcOrd="0" destOrd="0" presId="urn:microsoft.com/office/officeart/2005/8/layout/process3"/>
    <dgm:cxn modelId="{0B7F99D3-EF43-4029-9A00-DCE43FD935A5}" srcId="{BD1D2083-1E07-4562-B227-A70154283F9A}" destId="{674A39E1-B48B-49F0-908E-44A446E0E3C8}" srcOrd="0" destOrd="0" parTransId="{E4A5CB7A-3C5D-4D89-81A9-2AB0C2A3E71D}" sibTransId="{D2DAA37E-C061-468D-8D3C-CE2B2AEF406B}"/>
    <dgm:cxn modelId="{E58FE9D5-0320-4D73-BF1B-AA1E9F1061E7}" type="presOf" srcId="{38FED8A0-1A70-4FE7-BB52-B5F0328EF9AF}" destId="{5F2FB436-8601-48D8-894E-F6A5DB2B86B7}" srcOrd="1" destOrd="0" presId="urn:microsoft.com/office/officeart/2005/8/layout/process3"/>
    <dgm:cxn modelId="{71E20AE1-4C53-4918-9D94-8513116419FD}" type="presOf" srcId="{674A39E1-B48B-49F0-908E-44A446E0E3C8}" destId="{73DE59EC-68DA-43C2-BC4F-8D590260AF96}" srcOrd="0" destOrd="0" presId="urn:microsoft.com/office/officeart/2005/8/layout/process3"/>
    <dgm:cxn modelId="{1443ABEE-6092-4DAF-BE8E-E880B5915C48}" type="presOf" srcId="{6B0CAAFD-F7E5-407C-845C-B9E89BB6C0B8}" destId="{59F840E9-321A-4FC8-8BC8-322610ED03D1}" srcOrd="1" destOrd="0" presId="urn:microsoft.com/office/officeart/2005/8/layout/process3"/>
    <dgm:cxn modelId="{C98FD6F2-D3BA-48F6-9813-175180251B2F}" type="presOf" srcId="{718C7C84-9DFF-441C-812A-D5FD513B5569}" destId="{5AB446C1-A5E9-433E-AC42-EE76D91517AE}" srcOrd="0" destOrd="0" presId="urn:microsoft.com/office/officeart/2005/8/layout/process3"/>
    <dgm:cxn modelId="{43EE15F7-0A2A-4235-9CAC-A5341238ABC5}" type="presOf" srcId="{578E8F23-0F1F-48FA-AD93-60CDA2FD889D}" destId="{8B727F88-CCEC-4E0E-B596-C82472613A71}" srcOrd="0" destOrd="0" presId="urn:microsoft.com/office/officeart/2005/8/layout/process3"/>
    <dgm:cxn modelId="{6AD0EDFF-0309-41F9-A1F8-F548CF8B12C8}" type="presOf" srcId="{58FFE180-0060-4ACF-ACB7-63C831DA5A85}" destId="{D9EF5E1B-BA93-4CDE-AD23-140623B822D7}" srcOrd="1" destOrd="0" presId="urn:microsoft.com/office/officeart/2005/8/layout/process3"/>
    <dgm:cxn modelId="{1593041A-8FB0-46B4-ADFC-DC0BA6E1DFA3}" type="presParOf" srcId="{37D515AE-2B8F-4EF8-8F29-F318A76C0E21}" destId="{24625719-A588-4E94-AB59-92C5115E92D0}" srcOrd="0" destOrd="0" presId="urn:microsoft.com/office/officeart/2005/8/layout/process3"/>
    <dgm:cxn modelId="{EE33F15C-ADAE-4CE6-ABE1-D8F881CFA0F6}" type="presParOf" srcId="{24625719-A588-4E94-AB59-92C5115E92D0}" destId="{73DE59EC-68DA-43C2-BC4F-8D590260AF96}" srcOrd="0" destOrd="0" presId="urn:microsoft.com/office/officeart/2005/8/layout/process3"/>
    <dgm:cxn modelId="{7CE90A53-4FB5-44AA-9644-9C2A22562566}" type="presParOf" srcId="{24625719-A588-4E94-AB59-92C5115E92D0}" destId="{958B6951-EACD-4E45-8610-3BCA0C553BEA}" srcOrd="1" destOrd="0" presId="urn:microsoft.com/office/officeart/2005/8/layout/process3"/>
    <dgm:cxn modelId="{19DEE369-97E1-4A39-B2B9-BD9339318A82}" type="presParOf" srcId="{24625719-A588-4E94-AB59-92C5115E92D0}" destId="{9E041885-538F-4ADD-9049-D385B1A05438}" srcOrd="2" destOrd="0" presId="urn:microsoft.com/office/officeart/2005/8/layout/process3"/>
    <dgm:cxn modelId="{2029F37A-1C44-46F5-A1D6-05202909F315}" type="presParOf" srcId="{37D515AE-2B8F-4EF8-8F29-F318A76C0E21}" destId="{A333BFB3-D3F7-41DA-961C-A6A507668ADD}" srcOrd="1" destOrd="0" presId="urn:microsoft.com/office/officeart/2005/8/layout/process3"/>
    <dgm:cxn modelId="{B26BFAFA-4DA4-4172-9A44-7E6C2C0E0CAF}" type="presParOf" srcId="{A333BFB3-D3F7-41DA-961C-A6A507668ADD}" destId="{279F8842-7BE2-43BF-8BC6-E5C3DABE5CEB}" srcOrd="0" destOrd="0" presId="urn:microsoft.com/office/officeart/2005/8/layout/process3"/>
    <dgm:cxn modelId="{84A4F98F-F8E6-408C-ADCC-7B1C92249983}" type="presParOf" srcId="{37D515AE-2B8F-4EF8-8F29-F318A76C0E21}" destId="{D691E106-4FE6-4643-B4CE-CC2D4F9E64AC}" srcOrd="2" destOrd="0" presId="urn:microsoft.com/office/officeart/2005/8/layout/process3"/>
    <dgm:cxn modelId="{B22D0A86-3FB0-4B5F-A319-8B60EAB407DD}" type="presParOf" srcId="{D691E106-4FE6-4643-B4CE-CC2D4F9E64AC}" destId="{F01B4F50-4B0B-4D79-86F7-CE8BFC9F880A}" srcOrd="0" destOrd="0" presId="urn:microsoft.com/office/officeart/2005/8/layout/process3"/>
    <dgm:cxn modelId="{E83A79F5-E1CB-43A8-ADD5-076471126D24}" type="presParOf" srcId="{D691E106-4FE6-4643-B4CE-CC2D4F9E64AC}" destId="{D85D9A71-23C4-4EBC-B598-4BF68C7219A8}" srcOrd="1" destOrd="0" presId="urn:microsoft.com/office/officeart/2005/8/layout/process3"/>
    <dgm:cxn modelId="{E3916AD7-5D9E-4851-B36F-FE65B5457C82}" type="presParOf" srcId="{D691E106-4FE6-4643-B4CE-CC2D4F9E64AC}" destId="{32A0BBC3-F638-4C09-B92B-8A6A02E6DB0E}" srcOrd="2" destOrd="0" presId="urn:microsoft.com/office/officeart/2005/8/layout/process3"/>
    <dgm:cxn modelId="{B3E65555-E2F2-4805-9271-71B2F217B58B}" type="presParOf" srcId="{37D515AE-2B8F-4EF8-8F29-F318A76C0E21}" destId="{A26B2E45-18FA-4725-8644-7529F14D1147}" srcOrd="3" destOrd="0" presId="urn:microsoft.com/office/officeart/2005/8/layout/process3"/>
    <dgm:cxn modelId="{FB17C885-ED2F-4EAA-A74B-61BE3804E027}" type="presParOf" srcId="{A26B2E45-18FA-4725-8644-7529F14D1147}" destId="{5F2FB436-8601-48D8-894E-F6A5DB2B86B7}" srcOrd="0" destOrd="0" presId="urn:microsoft.com/office/officeart/2005/8/layout/process3"/>
    <dgm:cxn modelId="{F293C8C1-0FC7-457A-A572-23DA691CB03A}" type="presParOf" srcId="{37D515AE-2B8F-4EF8-8F29-F318A76C0E21}" destId="{23F17E40-04E7-4B53-A6C5-5A0FAA10E562}" srcOrd="4" destOrd="0" presId="urn:microsoft.com/office/officeart/2005/8/layout/process3"/>
    <dgm:cxn modelId="{42A9DE76-E1DC-4038-A161-DED3FB8E3E3F}" type="presParOf" srcId="{23F17E40-04E7-4B53-A6C5-5A0FAA10E562}" destId="{42E9DCCD-9D8D-4263-984B-152CE6BC50CA}" srcOrd="0" destOrd="0" presId="urn:microsoft.com/office/officeart/2005/8/layout/process3"/>
    <dgm:cxn modelId="{38E8FAA3-FF60-4233-B9F1-6D55261826C5}" type="presParOf" srcId="{23F17E40-04E7-4B53-A6C5-5A0FAA10E562}" destId="{3917BD8B-2E0B-40CA-9397-98B6D34BE2B4}" srcOrd="1" destOrd="0" presId="urn:microsoft.com/office/officeart/2005/8/layout/process3"/>
    <dgm:cxn modelId="{71A106A0-7D0B-485A-B025-F3163E5C0B0B}" type="presParOf" srcId="{23F17E40-04E7-4B53-A6C5-5A0FAA10E562}" destId="{5AB446C1-A5E9-433E-AC42-EE76D91517AE}" srcOrd="2" destOrd="0" presId="urn:microsoft.com/office/officeart/2005/8/layout/process3"/>
    <dgm:cxn modelId="{8E701FCA-6EA2-4554-B9E4-6592A999E910}" type="presParOf" srcId="{37D515AE-2B8F-4EF8-8F29-F318A76C0E21}" destId="{743E40D9-63E8-4DC9-A0B2-6FCAFDE24837}" srcOrd="5" destOrd="0" presId="urn:microsoft.com/office/officeart/2005/8/layout/process3"/>
    <dgm:cxn modelId="{598F6F76-208E-43E5-9223-C5522CBEBD38}" type="presParOf" srcId="{743E40D9-63E8-4DC9-A0B2-6FCAFDE24837}" destId="{1B26CE05-8384-4D74-8CE8-31E0A9C5725B}" srcOrd="0" destOrd="0" presId="urn:microsoft.com/office/officeart/2005/8/layout/process3"/>
    <dgm:cxn modelId="{1645B86C-554B-4F7A-98EE-064D8899A766}" type="presParOf" srcId="{37D515AE-2B8F-4EF8-8F29-F318A76C0E21}" destId="{C5F0453C-4E52-4CE1-99FA-200D89DDB4CD}" srcOrd="6" destOrd="0" presId="urn:microsoft.com/office/officeart/2005/8/layout/process3"/>
    <dgm:cxn modelId="{3CD474E1-0353-4B6A-88F7-97678C9796BA}" type="presParOf" srcId="{C5F0453C-4E52-4CE1-99FA-200D89DDB4CD}" destId="{8B727F88-CCEC-4E0E-B596-C82472613A71}" srcOrd="0" destOrd="0" presId="urn:microsoft.com/office/officeart/2005/8/layout/process3"/>
    <dgm:cxn modelId="{909B9062-0D62-4654-A33E-CC6761C4C824}" type="presParOf" srcId="{C5F0453C-4E52-4CE1-99FA-200D89DDB4CD}" destId="{4657E9DA-CD93-498D-ADEB-A0B3218DC175}" srcOrd="1" destOrd="0" presId="urn:microsoft.com/office/officeart/2005/8/layout/process3"/>
    <dgm:cxn modelId="{09DDA027-7821-4DE0-A01A-D7B4E9DCFF52}" type="presParOf" srcId="{C5F0453C-4E52-4CE1-99FA-200D89DDB4CD}" destId="{E5E5E014-C57E-4C82-9812-584D111F05D9}" srcOrd="2" destOrd="0" presId="urn:microsoft.com/office/officeart/2005/8/layout/process3"/>
    <dgm:cxn modelId="{22C08520-2FA7-4BB8-8B7F-EDA22A8E5E73}" type="presParOf" srcId="{37D515AE-2B8F-4EF8-8F29-F318A76C0E21}" destId="{6AEAA658-B4A2-4042-BA29-81F8C3ED01B4}" srcOrd="7" destOrd="0" presId="urn:microsoft.com/office/officeart/2005/8/layout/process3"/>
    <dgm:cxn modelId="{E8451D3A-EEB7-459B-9DEF-43FC4AD406D2}" type="presParOf" srcId="{6AEAA658-B4A2-4042-BA29-81F8C3ED01B4}" destId="{D9EF5E1B-BA93-4CDE-AD23-140623B822D7}" srcOrd="0" destOrd="0" presId="urn:microsoft.com/office/officeart/2005/8/layout/process3"/>
    <dgm:cxn modelId="{B290325F-AD95-43E0-83F0-D6C2DA744AA3}" type="presParOf" srcId="{37D515AE-2B8F-4EF8-8F29-F318A76C0E21}" destId="{148BCB34-6AA8-4836-9396-59A8D3742F96}" srcOrd="8" destOrd="0" presId="urn:microsoft.com/office/officeart/2005/8/layout/process3"/>
    <dgm:cxn modelId="{82DA1E4C-500B-4E58-A2DD-D0D5D8BD4617}" type="presParOf" srcId="{148BCB34-6AA8-4836-9396-59A8D3742F96}" destId="{ADA11214-0BA6-471C-A749-E4E43EA70FE0}" srcOrd="0" destOrd="0" presId="urn:microsoft.com/office/officeart/2005/8/layout/process3"/>
    <dgm:cxn modelId="{936CB242-B9BC-436F-8FC5-32B2A6C542C4}" type="presParOf" srcId="{148BCB34-6AA8-4836-9396-59A8D3742F96}" destId="{59F840E9-321A-4FC8-8BC8-322610ED03D1}" srcOrd="1" destOrd="0" presId="urn:microsoft.com/office/officeart/2005/8/layout/process3"/>
    <dgm:cxn modelId="{1791CA2A-E95D-4FD6-8FD5-984AC7727817}" type="presParOf" srcId="{148BCB34-6AA8-4836-9396-59A8D3742F96}" destId="{9412F907-1963-4E42-A581-002757E2BD35}" srcOrd="2" destOrd="0" presId="urn:microsoft.com/office/officeart/2005/8/layout/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B6951-EACD-4E45-8610-3BCA0C553BEA}">
      <dsp:nvSpPr>
        <dsp:cNvPr id="0" name=""/>
        <dsp:cNvSpPr/>
      </dsp:nvSpPr>
      <dsp:spPr>
        <a:xfrm>
          <a:off x="9549" y="1685199"/>
          <a:ext cx="2154563" cy="1282040"/>
        </a:xfrm>
        <a:prstGeom prst="roundRect">
          <a:avLst>
            <a:gd name="adj" fmla="val 10000"/>
          </a:avLst>
        </a:prstGeom>
        <a:solidFill>
          <a:srgbClr val="3E003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Business Understanding</a:t>
          </a:r>
        </a:p>
      </dsp:txBody>
      <dsp:txXfrm>
        <a:off x="9549" y="1685199"/>
        <a:ext cx="2154563" cy="854693"/>
      </dsp:txXfrm>
    </dsp:sp>
    <dsp:sp modelId="{9E041885-538F-4ADD-9049-D385B1A05438}">
      <dsp:nvSpPr>
        <dsp:cNvPr id="0" name=""/>
        <dsp:cNvSpPr/>
      </dsp:nvSpPr>
      <dsp:spPr>
        <a:xfrm>
          <a:off x="450845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Defined key questions with the BTS</a:t>
          </a:r>
        </a:p>
      </dsp:txBody>
      <dsp:txXfrm>
        <a:off x="513950" y="2602997"/>
        <a:ext cx="2028353" cy="3776698"/>
      </dsp:txXfrm>
    </dsp:sp>
    <dsp:sp modelId="{A333BFB3-D3F7-41DA-961C-A6A507668ADD}">
      <dsp:nvSpPr>
        <dsp:cNvPr id="0" name=""/>
        <dsp:cNvSpPr/>
      </dsp:nvSpPr>
      <dsp:spPr>
        <a:xfrm>
          <a:off x="2490737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rgbClr val="3E003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90737" y="1951618"/>
        <a:ext cx="531516" cy="321854"/>
      </dsp:txXfrm>
    </dsp:sp>
    <dsp:sp modelId="{D85D9A71-23C4-4EBC-B598-4BF68C7219A8}">
      <dsp:nvSpPr>
        <dsp:cNvPr id="0" name=""/>
        <dsp:cNvSpPr/>
      </dsp:nvSpPr>
      <dsp:spPr>
        <a:xfrm>
          <a:off x="3470609" y="1685199"/>
          <a:ext cx="2154563" cy="1282040"/>
        </a:xfrm>
        <a:prstGeom prst="roundRect">
          <a:avLst>
            <a:gd name="adj" fmla="val 1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Understanding</a:t>
          </a:r>
        </a:p>
      </dsp:txBody>
      <dsp:txXfrm>
        <a:off x="3470609" y="1685199"/>
        <a:ext cx="2154563" cy="854693"/>
      </dsp:txXfrm>
    </dsp:sp>
    <dsp:sp modelId="{32A0BBC3-F638-4C09-B92B-8A6A02E6DB0E}">
      <dsp:nvSpPr>
        <dsp:cNvPr id="0" name=""/>
        <dsp:cNvSpPr/>
      </dsp:nvSpPr>
      <dsp:spPr>
        <a:xfrm>
          <a:off x="3911905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Explored multi-year BTS freight data (2021–2024)</a:t>
          </a:r>
        </a:p>
      </dsp:txBody>
      <dsp:txXfrm>
        <a:off x="3975010" y="2602997"/>
        <a:ext cx="2028353" cy="3776698"/>
      </dsp:txXfrm>
    </dsp:sp>
    <dsp:sp modelId="{A26B2E45-18FA-4725-8644-7529F14D1147}">
      <dsp:nvSpPr>
        <dsp:cNvPr id="0" name=""/>
        <dsp:cNvSpPr/>
      </dsp:nvSpPr>
      <dsp:spPr>
        <a:xfrm>
          <a:off x="5951797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51797" y="1951618"/>
        <a:ext cx="531516" cy="321854"/>
      </dsp:txXfrm>
    </dsp:sp>
    <dsp:sp modelId="{3917BD8B-2E0B-40CA-9397-98B6D34BE2B4}">
      <dsp:nvSpPr>
        <dsp:cNvPr id="0" name=""/>
        <dsp:cNvSpPr/>
      </dsp:nvSpPr>
      <dsp:spPr>
        <a:xfrm>
          <a:off x="6931669" y="1685199"/>
          <a:ext cx="2154563" cy="1282040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Preparation</a:t>
          </a:r>
        </a:p>
      </dsp:txBody>
      <dsp:txXfrm>
        <a:off x="6931669" y="1685199"/>
        <a:ext cx="2154563" cy="854693"/>
      </dsp:txXfrm>
    </dsp:sp>
    <dsp:sp modelId="{5AB446C1-A5E9-433E-AC42-EE76D91517AE}">
      <dsp:nvSpPr>
        <dsp:cNvPr id="0" name=""/>
        <dsp:cNvSpPr/>
      </dsp:nvSpPr>
      <dsp:spPr>
        <a:xfrm>
          <a:off x="7372966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Merged files, cleaned columns in Python, created new fields (e.g., emissions, shipment ID)</a:t>
          </a:r>
        </a:p>
      </dsp:txBody>
      <dsp:txXfrm>
        <a:off x="7436071" y="2602997"/>
        <a:ext cx="2028353" cy="3776698"/>
      </dsp:txXfrm>
    </dsp:sp>
    <dsp:sp modelId="{743E40D9-63E8-4DC9-A0B2-6FCAFDE24837}">
      <dsp:nvSpPr>
        <dsp:cNvPr id="0" name=""/>
        <dsp:cNvSpPr/>
      </dsp:nvSpPr>
      <dsp:spPr>
        <a:xfrm>
          <a:off x="9412857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412857" y="1951618"/>
        <a:ext cx="531516" cy="321854"/>
      </dsp:txXfrm>
    </dsp:sp>
    <dsp:sp modelId="{4657E9DA-CD93-498D-ADEB-A0B3218DC175}">
      <dsp:nvSpPr>
        <dsp:cNvPr id="0" name=""/>
        <dsp:cNvSpPr/>
      </dsp:nvSpPr>
      <dsp:spPr>
        <a:xfrm>
          <a:off x="10392730" y="1685199"/>
          <a:ext cx="2154563" cy="1282040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Modeling</a:t>
          </a:r>
        </a:p>
      </dsp:txBody>
      <dsp:txXfrm>
        <a:off x="10392730" y="1685199"/>
        <a:ext cx="2154563" cy="854693"/>
      </dsp:txXfrm>
    </dsp:sp>
    <dsp:sp modelId="{E5E5E014-C57E-4C82-9812-584D111F05D9}">
      <dsp:nvSpPr>
        <dsp:cNvPr id="0" name=""/>
        <dsp:cNvSpPr/>
      </dsp:nvSpPr>
      <dsp:spPr>
        <a:xfrm>
          <a:off x="10834026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Created DAX measures, KPIs, and custom calculations (freight charge per commodity, total emissions, etc.)</a:t>
          </a:r>
        </a:p>
      </dsp:txBody>
      <dsp:txXfrm>
        <a:off x="10897131" y="2602997"/>
        <a:ext cx="2028353" cy="3776698"/>
      </dsp:txXfrm>
    </dsp:sp>
    <dsp:sp modelId="{6AEAA658-B4A2-4042-BA29-81F8C3ED01B4}">
      <dsp:nvSpPr>
        <dsp:cNvPr id="0" name=""/>
        <dsp:cNvSpPr/>
      </dsp:nvSpPr>
      <dsp:spPr>
        <a:xfrm>
          <a:off x="12873918" y="1844333"/>
          <a:ext cx="692443" cy="536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2873918" y="1951618"/>
        <a:ext cx="531516" cy="321854"/>
      </dsp:txXfrm>
    </dsp:sp>
    <dsp:sp modelId="{59F840E9-321A-4FC8-8BC8-322610ED03D1}">
      <dsp:nvSpPr>
        <dsp:cNvPr id="0" name=""/>
        <dsp:cNvSpPr/>
      </dsp:nvSpPr>
      <dsp:spPr>
        <a:xfrm>
          <a:off x="13853790" y="1685199"/>
          <a:ext cx="2154563" cy="128204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Evaluation</a:t>
          </a:r>
        </a:p>
      </dsp:txBody>
      <dsp:txXfrm>
        <a:off x="13853790" y="1685199"/>
        <a:ext cx="2154563" cy="854693"/>
      </dsp:txXfrm>
    </dsp:sp>
    <dsp:sp modelId="{9412F907-1963-4E42-A581-002757E2BD35}">
      <dsp:nvSpPr>
        <dsp:cNvPr id="0" name=""/>
        <dsp:cNvSpPr/>
      </dsp:nvSpPr>
      <dsp:spPr>
        <a:xfrm>
          <a:off x="14295086" y="2539892"/>
          <a:ext cx="2154563" cy="390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/>
            <a:t>Identified high-emission modes, low-efficiency lanes, seasonal bottlenecks</a:t>
          </a:r>
        </a:p>
      </dsp:txBody>
      <dsp:txXfrm>
        <a:off x="14358191" y="2602997"/>
        <a:ext cx="2028353" cy="3776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D53E6-3F85-4077-A19B-C9E7C6246CD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2191D-9BED-41F1-85EC-B2B797EE9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9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82EB-98F5-841F-A4BB-FFF7ECB5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39FFA-0832-FCD4-CFD4-C161B11BF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AC0B4-3ED6-DB49-F8D3-EBCA68EC9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C773B-4A32-137A-716C-15F47B580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9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FC4F5-F8A4-EA36-6D6C-C0AFD8BD7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F4CF4-3E02-53A5-7BA0-A83949E99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AD975A-BC02-3047-509A-64630DE4F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A4D5-F7EE-09E0-FC66-FBAF45C91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0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dashboard shows that most shipments (61.5%) are non-</a:t>
            </a:r>
            <a:r>
              <a:rPr lang="en-US" sz="1200" dirty="0" err="1"/>
              <a:t>containerised</a:t>
            </a:r>
            <a:r>
              <a:rPr lang="en-US" sz="1200" dirty="0"/>
              <a:t> (Code 0), accounting for the highest freight charges ($168.3bn) and weight (7T). Container codes 1 and X represent a smaller share of charges and weight. Monthly trends show stable values with slight peaks in July and September. Overall, the data suggests a heavy reliance on bulk shipping and limited container use, indicating room for improved </a:t>
            </a:r>
            <a:r>
              <a:rPr lang="en-US" sz="1200" dirty="0" err="1"/>
              <a:t>containerisation</a:t>
            </a:r>
            <a:r>
              <a:rPr lang="en-US" sz="1200" dirty="0"/>
              <a:t> and cost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8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23FB-B5CD-5E27-4F19-2AF6BE06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0E080-6C51-5846-A20E-496913DC0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4FE19-9559-AF62-74FA-1E710EA3A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dashboard shows that most shipments (61.5%) are non-</a:t>
            </a:r>
            <a:r>
              <a:rPr lang="en-US" sz="1200" dirty="0" err="1"/>
              <a:t>containerised</a:t>
            </a:r>
            <a:r>
              <a:rPr lang="en-US" sz="1200" dirty="0"/>
              <a:t> (Code 0), accounting for the highest freight charges ($168.3bn) and weight (7T). Container codes 1 and X represent a smaller share of charges and weight. Monthly trends show stable values with slight peaks in July and September. Overall, the data suggests a heavy reliance on bulk shipping and limited container use, indicating room for improved </a:t>
            </a:r>
            <a:r>
              <a:rPr lang="en-US" sz="1200" dirty="0" err="1"/>
              <a:t>containerisation</a:t>
            </a:r>
            <a:r>
              <a:rPr lang="en-US" sz="1200" dirty="0"/>
              <a:t> and cost efficiency.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D2CD4-6138-9263-90BB-EE36834FB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1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7CAAD-4CF3-66FE-F792-5FE33988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B7BF7-0BA0-A376-5943-940157AAD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C941DD-1225-57D8-BE03-AE19BA6E0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dashboard presents a comprehensive view of transborder freight activity. A total of 6 million shipments weighing 8 trillion </a:t>
            </a:r>
            <a:r>
              <a:rPr lang="en-US" sz="1200" dirty="0" err="1"/>
              <a:t>tonnes</a:t>
            </a:r>
            <a:r>
              <a:rPr lang="en-US" sz="1200" dirty="0"/>
              <a:t> generated $17.21 trillion in value. Regionally, the highest freight activity is concentrated in zones coded 6 (32.31%) and 5 (29.06%).Transport mode 5 dominated both in volume (1,655bn </a:t>
            </a:r>
            <a:r>
              <a:rPr lang="en-US" sz="1200" dirty="0" err="1"/>
              <a:t>tonnes</a:t>
            </a:r>
            <a:r>
              <a:rPr lang="en-US" sz="1200" dirty="0"/>
              <a:t>) and value ($10.73tn), followed by modes 6 and 7. Freight charges per commodity averaged 39,922, with total freight charges reaching $239.79bn. Correlation analysis shows a strong positive relationship between </a:t>
            </a:r>
            <a:r>
              <a:rPr lang="en-US" sz="1200" dirty="0" err="1"/>
              <a:t>shipweight</a:t>
            </a:r>
            <a:r>
              <a:rPr lang="en-US" sz="1200" dirty="0"/>
              <a:t> and freight value, while time series trends reveal peak freight activity in 2023 across most transport modes.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65F51-4AB1-9363-2D42-D2342CDBE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34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9BB9-C08B-21EB-D815-9E84D36C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BB7C-A827-3ECC-77F8-0025956C10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C654E4-E244-F195-A5E0-F0568DC85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dashboard presents a comprehensive view of transborder freight activity. A total of 6 million shipments weighing 8 trillion </a:t>
            </a:r>
            <a:r>
              <a:rPr lang="en-US" sz="1200" dirty="0" err="1"/>
              <a:t>tonnes</a:t>
            </a:r>
            <a:r>
              <a:rPr lang="en-US" sz="1200" dirty="0"/>
              <a:t> generated $17.21 trillion in value. Regionally, the highest freight activity is concentrated in zones coded 6 (32.31%) and 5 (29.06%).Transport mode 5 dominated both in volume (1,655bn </a:t>
            </a:r>
            <a:r>
              <a:rPr lang="en-US" sz="1200" dirty="0" err="1"/>
              <a:t>tonnes</a:t>
            </a:r>
            <a:r>
              <a:rPr lang="en-US" sz="1200" dirty="0"/>
              <a:t>) and value ($10.73tn), followed by modes 6 and 7. Freight charges per commodity averaged 39,922, with total freight charges reaching $239.79bn. Correlation analysis shows a strong positive relationship between </a:t>
            </a:r>
            <a:r>
              <a:rPr lang="en-US" sz="1200" dirty="0" err="1"/>
              <a:t>shipweight</a:t>
            </a:r>
            <a:r>
              <a:rPr lang="en-US" sz="1200" dirty="0"/>
              <a:t> and freight value, while time series trends reveal peak freight activity in 2023 across most transport modes.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6FE42-A0D5-668D-D335-7E3134D34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3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D8893-7510-57F6-E6F2-0C3CD0DA0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7C8B9-9D01-3798-076A-F163108C0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A0492-89F9-D52B-61AC-AB8BC6FF7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dashboard captures total emissions of 302.60 billion </a:t>
            </a:r>
            <a:r>
              <a:rPr lang="en-US" sz="1200" dirty="0" err="1"/>
              <a:t>tonnes</a:t>
            </a:r>
            <a:r>
              <a:rPr lang="en-US" sz="1200" dirty="0"/>
              <a:t> CO₂, with an average of 0.04tCO₂ per </a:t>
            </a:r>
            <a:r>
              <a:rPr lang="en-US" sz="1200" dirty="0" err="1"/>
              <a:t>tonne</a:t>
            </a:r>
            <a:r>
              <a:rPr lang="en-US" sz="1200" dirty="0"/>
              <a:t> of freight and 51.88KtCO₂ per shipment. The latest annual emissions stand at 45.70 billion </a:t>
            </a:r>
            <a:r>
              <a:rPr lang="en-US" sz="1200" dirty="0" err="1"/>
              <a:t>tonnes</a:t>
            </a:r>
            <a:r>
              <a:rPr lang="en-US" sz="1200" dirty="0"/>
              <a:t> CO₂, showing a 33.29% increase relative to the 68.5bn target. Quarterly emissions peaked in 2020 (Q3: 19.6bn) and have generally declined through to 2024 (Q4: 11.9bn). Export trade accounted for 57.64% of total emissions, while transport mode 5 alone contributed 199bn </a:t>
            </a:r>
            <a:r>
              <a:rPr lang="en-US" sz="1200" dirty="0" err="1"/>
              <a:t>tCO</a:t>
            </a:r>
            <a:r>
              <a:rPr lang="en-US" sz="1200" dirty="0"/>
              <a:t>₂, the largest among all modes. Emissions by commodity reveal a heavy concentration, with the top commodity generating 94.60bn </a:t>
            </a:r>
            <a:r>
              <a:rPr lang="en-US" sz="1200" dirty="0" err="1"/>
              <a:t>tCO</a:t>
            </a:r>
            <a:r>
              <a:rPr lang="en-US" sz="1200" dirty="0"/>
              <a:t>₂, followed by others like 44.95bn, 17.39bn, and 13.99bn. This underscores the need for targeted carbon mitigation strategies in both mode and commodity management.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865A9-C8E1-8E2E-8E03-B58EC9FC2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45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C17A8-B641-9A3A-B60B-5B0F17796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0FD48-A80C-B1DC-3A2E-52DFB7057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AE1C75-B2AD-1DAE-3F7D-DE6DC0A04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dashboard captures total emissions of 302.60 billion </a:t>
            </a:r>
            <a:r>
              <a:rPr lang="en-US" sz="1200" dirty="0" err="1"/>
              <a:t>tonnes</a:t>
            </a:r>
            <a:r>
              <a:rPr lang="en-US" sz="1200" dirty="0"/>
              <a:t> CO₂, with an average of 0.04tCO₂ per </a:t>
            </a:r>
            <a:r>
              <a:rPr lang="en-US" sz="1200" dirty="0" err="1"/>
              <a:t>tonne</a:t>
            </a:r>
            <a:r>
              <a:rPr lang="en-US" sz="1200" dirty="0"/>
              <a:t> of freight and 51.88KtCO₂ per shipment. The latest annual emissions stand at 45.70 billion </a:t>
            </a:r>
            <a:r>
              <a:rPr lang="en-US" sz="1200" dirty="0" err="1"/>
              <a:t>tonnes</a:t>
            </a:r>
            <a:r>
              <a:rPr lang="en-US" sz="1200" dirty="0"/>
              <a:t> CO₂, showing a 33.29% increase relative to the 68.5bn target. Quarterly emissions peaked in 2020 (Q3: 19.6bn) and have generally declined through to 2024 (Q4: 11.9bn). Export trade accounted for 57.64% of total emissions, while transport mode 5 alone contributed 199bn </a:t>
            </a:r>
            <a:r>
              <a:rPr lang="en-US" sz="1200" dirty="0" err="1"/>
              <a:t>tCO</a:t>
            </a:r>
            <a:r>
              <a:rPr lang="en-US" sz="1200" dirty="0"/>
              <a:t>₂, the largest among all modes. Emissions by commodity reveal a heavy concentration, with the top commodity generating 94.60bn </a:t>
            </a:r>
            <a:r>
              <a:rPr lang="en-US" sz="1200" dirty="0" err="1"/>
              <a:t>tCO</a:t>
            </a:r>
            <a:r>
              <a:rPr lang="en-US" sz="1200" dirty="0"/>
              <a:t>₂, followed by others like 44.95bn, 17.39bn, and 13.99bn. This underscores the need for targeted carbon mitigation strategies in both mode and commodity management.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FBFC3-6978-6CBC-8B53-863203A96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2191D-9BED-41F1-85EC-B2B797EE9E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7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3.xml"/><Relationship Id="rId5" Type="http://schemas.openxmlformats.org/officeDocument/2006/relationships/image" Target="../media/image3.svg"/><Relationship Id="rId10" Type="http://schemas.openxmlformats.org/officeDocument/2006/relationships/slide" Target="slide2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12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slide" Target="slide2.xml"/><Relationship Id="rId5" Type="http://schemas.openxmlformats.org/officeDocument/2006/relationships/image" Target="../media/image10.svg"/><Relationship Id="rId10" Type="http://schemas.openxmlformats.org/officeDocument/2006/relationships/slide" Target="slide11.xml"/><Relationship Id="rId4" Type="http://schemas.openxmlformats.org/officeDocument/2006/relationships/image" Target="../media/image9.png"/><Relationship Id="rId9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3.jpeg"/><Relationship Id="rId7" Type="http://schemas.openxmlformats.org/officeDocument/2006/relationships/image" Target="../media/image3.svg"/><Relationship Id="rId12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3.xml"/><Relationship Id="rId5" Type="http://schemas.openxmlformats.org/officeDocument/2006/relationships/image" Target="../media/image10.svg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slide" Target="slide2.xml"/><Relationship Id="rId3" Type="http://schemas.openxmlformats.org/officeDocument/2006/relationships/image" Target="../media/image9.png"/><Relationship Id="rId7" Type="http://schemas.openxmlformats.org/officeDocument/2006/relationships/image" Target="../media/image19.jpeg"/><Relationship Id="rId12" Type="http://schemas.openxmlformats.org/officeDocument/2006/relationships/slide" Target="slide1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slide" Target="slide5.xml"/><Relationship Id="rId5" Type="http://schemas.openxmlformats.org/officeDocument/2006/relationships/image" Target="../media/image17.jpeg"/><Relationship Id="rId15" Type="http://schemas.openxmlformats.org/officeDocument/2006/relationships/slide" Target="slide4.xml"/><Relationship Id="rId10" Type="http://schemas.openxmlformats.org/officeDocument/2006/relationships/image" Target="../media/image3.svg"/><Relationship Id="rId4" Type="http://schemas.openxmlformats.org/officeDocument/2006/relationships/image" Target="../media/image10.svg"/><Relationship Id="rId9" Type="http://schemas.openxmlformats.org/officeDocument/2006/relationships/image" Target="../media/image2.png"/><Relationship Id="rId1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slide" Target="slide4.xml"/><Relationship Id="rId5" Type="http://schemas.openxmlformats.org/officeDocument/2006/relationships/image" Target="../media/image2.png"/><Relationship Id="rId10" Type="http://schemas.openxmlformats.org/officeDocument/2006/relationships/slide" Target="slide3.xml"/><Relationship Id="rId4" Type="http://schemas.openxmlformats.org/officeDocument/2006/relationships/image" Target="../media/image5.sv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7.jpeg"/><Relationship Id="rId7" Type="http://schemas.openxmlformats.org/officeDocument/2006/relationships/image" Target="../media/image5.svg"/><Relationship Id="rId12" Type="http://schemas.openxmlformats.org/officeDocument/2006/relationships/slide" Target="slide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3.xml"/><Relationship Id="rId5" Type="http://schemas.openxmlformats.org/officeDocument/2006/relationships/image" Target="../media/image3.svg"/><Relationship Id="rId10" Type="http://schemas.openxmlformats.org/officeDocument/2006/relationships/slide" Target="slide2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12" Type="http://schemas.openxmlformats.org/officeDocument/2006/relationships/slide" Target="slide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slide" Target="slide3.xml"/><Relationship Id="rId5" Type="http://schemas.openxmlformats.org/officeDocument/2006/relationships/image" Target="../media/image9.png"/><Relationship Id="rId10" Type="http://schemas.openxmlformats.org/officeDocument/2006/relationships/slide" Target="slide2.xml"/><Relationship Id="rId4" Type="http://schemas.openxmlformats.org/officeDocument/2006/relationships/image" Target="../media/image3.svg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slide" Target="slide5.xml"/><Relationship Id="rId3" Type="http://schemas.openxmlformats.org/officeDocument/2006/relationships/image" Target="../media/image12.jpeg"/><Relationship Id="rId7" Type="http://schemas.openxmlformats.org/officeDocument/2006/relationships/image" Target="../media/image10.svg"/><Relationship Id="rId12" Type="http://schemas.microsoft.com/office/2007/relationships/diagramDrawing" Target="../diagrams/drawing1.xml"/><Relationship Id="rId17" Type="http://schemas.openxmlformats.org/officeDocument/2006/relationships/slide" Target="slide4.xml"/><Relationship Id="rId2" Type="http://schemas.openxmlformats.org/officeDocument/2006/relationships/notesSlide" Target="../notesSlides/notesSlide2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svg"/><Relationship Id="rId15" Type="http://schemas.openxmlformats.org/officeDocument/2006/relationships/slide" Target="slide2.xml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Relationship Id="rId1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12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slide" Target="slide2.xml"/><Relationship Id="rId5" Type="http://schemas.openxmlformats.org/officeDocument/2006/relationships/image" Target="../media/image10.svg"/><Relationship Id="rId10" Type="http://schemas.openxmlformats.org/officeDocument/2006/relationships/slide" Target="slide6.xml"/><Relationship Id="rId4" Type="http://schemas.openxmlformats.org/officeDocument/2006/relationships/image" Target="../media/image9.png"/><Relationship Id="rId9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slide" Target="slide2.xml"/><Relationship Id="rId5" Type="http://schemas.openxmlformats.org/officeDocument/2006/relationships/image" Target="../media/image10.svg"/><Relationship Id="rId10" Type="http://schemas.openxmlformats.org/officeDocument/2006/relationships/slide" Target="slide7.xml"/><Relationship Id="rId4" Type="http://schemas.openxmlformats.org/officeDocument/2006/relationships/image" Target="../media/image9.png"/><Relationship Id="rId9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3.jpeg"/><Relationship Id="rId7" Type="http://schemas.openxmlformats.org/officeDocument/2006/relationships/image" Target="../media/image3.svg"/><Relationship Id="rId12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3.xml"/><Relationship Id="rId5" Type="http://schemas.openxmlformats.org/officeDocument/2006/relationships/image" Target="../media/image10.svg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slide" Target="slide4.xml"/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12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2.xml"/><Relationship Id="rId5" Type="http://schemas.openxmlformats.org/officeDocument/2006/relationships/image" Target="../media/image10.svg"/><Relationship Id="rId10" Type="http://schemas.openxmlformats.org/officeDocument/2006/relationships/slide" Target="slide9.xml"/><Relationship Id="rId4" Type="http://schemas.openxmlformats.org/officeDocument/2006/relationships/image" Target="../media/image9.png"/><Relationship Id="rId9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3.jpeg"/><Relationship Id="rId7" Type="http://schemas.openxmlformats.org/officeDocument/2006/relationships/image" Target="../media/image3.svg"/><Relationship Id="rId12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3.xml"/><Relationship Id="rId5" Type="http://schemas.openxmlformats.org/officeDocument/2006/relationships/image" Target="../media/image10.svg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" action="ppaction://hlinkshowjump?jump=nextslide"/>
          </p:cNvPr>
          <p:cNvSpPr/>
          <p:nvPr/>
        </p:nvSpPr>
        <p:spPr>
          <a:xfrm flipH="1">
            <a:off x="0" y="-403539"/>
            <a:ext cx="18288000" cy="1114174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7B5629D1-1EE6-4465-C33F-3017286C8BCC}"/>
              </a:ext>
            </a:extLst>
          </p:cNvPr>
          <p:cNvGrpSpPr/>
          <p:nvPr/>
        </p:nvGrpSpPr>
        <p:grpSpPr>
          <a:xfrm rot="5400000">
            <a:off x="7028499" y="-8361885"/>
            <a:ext cx="3308074" cy="19224782"/>
            <a:chOff x="0" y="0"/>
            <a:chExt cx="3432132" cy="2934451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44C6EBA0-FB07-698B-A536-4CE4C3204101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E68EAB9D-7A8D-3BC7-DEAE-B154C5192B95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-929855" y="-548200"/>
            <a:ext cx="13031377" cy="11286406"/>
            <a:chOff x="0" y="-38100"/>
            <a:chExt cx="3432132" cy="2972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11939" y="837362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hlinkClick r:id="" action="ppaction://hlinkshowjump?jump=nextslide"/>
          </p:cNvPr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11938" y="3744545"/>
            <a:ext cx="743206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/>
              <a:t>Freight Transportation &amp; Emissions Analysis (2021–2024)</a:t>
            </a:r>
            <a:endParaRPr lang="en-US" sz="48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1939" y="2904543"/>
            <a:ext cx="7255006" cy="100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90"/>
              </a:lnSpc>
            </a:pPr>
            <a:r>
              <a:rPr lang="en-US" sz="8000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Trans-border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29F0F800-9D0D-D4DB-2CA7-82F5047D1F38}"/>
              </a:ext>
            </a:extLst>
          </p:cNvPr>
          <p:cNvSpPr txBox="1"/>
          <p:nvPr/>
        </p:nvSpPr>
        <p:spPr>
          <a:xfrm>
            <a:off x="1711939" y="5219452"/>
            <a:ext cx="725500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b="1" dirty="0"/>
              <a:t>(Uncovering Patterns, Inefficiencies &amp; Environmental Impact)</a:t>
            </a:r>
            <a:endParaRPr lang="en-US" sz="2000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BFE2494C-5864-3891-8108-16926E9E18B9}"/>
              </a:ext>
            </a:extLst>
          </p:cNvPr>
          <p:cNvSpPr txBox="1"/>
          <p:nvPr/>
        </p:nvSpPr>
        <p:spPr>
          <a:xfrm>
            <a:off x="1714397" y="7170870"/>
            <a:ext cx="725500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/>
              <a:t>Presented by</a:t>
            </a:r>
            <a:r>
              <a:rPr lang="en-US" sz="2400" dirty="0"/>
              <a:t>: Juliet Fafali Kukuia (Data Analyst)</a:t>
            </a:r>
            <a:endParaRPr lang="en-US" sz="2400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4" name="TextBox 14">
            <a:hlinkClick r:id="rId8" action="ppaction://hlinksldjump"/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5" name="TextBox 15">
            <a:hlinkClick r:id="rId9" action="ppaction://hlinksldjump"/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FCB1C3-5D6C-9A7D-63C6-193873EC5336}"/>
              </a:ext>
            </a:extLst>
          </p:cNvPr>
          <p:cNvSpPr txBox="1"/>
          <p:nvPr/>
        </p:nvSpPr>
        <p:spPr>
          <a:xfrm>
            <a:off x="1607301" y="7547546"/>
            <a:ext cx="9850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Organization:</a:t>
            </a:r>
            <a:r>
              <a:rPr lang="en-US" sz="2400" dirty="0"/>
              <a:t> </a:t>
            </a:r>
            <a:r>
              <a:rPr lang="en-US" sz="2400" dirty="0" err="1"/>
              <a:t>getINNOtized</a:t>
            </a:r>
            <a:r>
              <a:rPr lang="en-US" sz="2400" dirty="0"/>
              <a:t> | Bureau of Transportation Statistics</a:t>
            </a:r>
          </a:p>
        </p:txBody>
      </p:sp>
      <p:sp>
        <p:nvSpPr>
          <p:cNvPr id="29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5EB4F025-7D32-CACC-F77A-954352A12368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30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6257CE4F-131A-E288-B9EB-063333699D6D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31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F45C6A27-8F2C-BF74-2249-00B33D8C9C1C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ECA90-8E27-5121-6544-FF6B05CD8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B1668C-2FFF-B687-4091-7B290F5D3D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05EB256-1733-6601-B771-5205F96D5152}"/>
              </a:ext>
            </a:extLst>
          </p:cNvPr>
          <p:cNvGrpSpPr/>
          <p:nvPr/>
        </p:nvGrpSpPr>
        <p:grpSpPr>
          <a:xfrm rot="-10800000">
            <a:off x="8490952" y="-708339"/>
            <a:ext cx="9797048" cy="11286406"/>
            <a:chOff x="0" y="-38100"/>
            <a:chExt cx="3432132" cy="29725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BB5CFA6-183B-33B7-AF8A-4853E1B0FF6B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7C76CE0-8739-86AD-F0AE-36D2F64F646B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7B73A2-0809-5FD7-CC0B-83145D0345DE}"/>
              </a:ext>
            </a:extLst>
          </p:cNvPr>
          <p:cNvSpPr/>
          <p:nvPr/>
        </p:nvSpPr>
        <p:spPr>
          <a:xfrm>
            <a:off x="16912158" y="9705157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E3F219-0D93-87A6-2552-13D8452BB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63" y="2074922"/>
            <a:ext cx="15707537" cy="8080972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3B9D5990-982C-1C55-1BD6-EB186B6D5303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A7F074EC-1EB6-B9B2-0195-BDBEE6CEC3EB}"/>
              </a:ext>
            </a:extLst>
          </p:cNvPr>
          <p:cNvSpPr txBox="1"/>
          <p:nvPr/>
        </p:nvSpPr>
        <p:spPr>
          <a:xfrm>
            <a:off x="13340759" y="13288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9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7B01AB50-46E4-2F94-0444-CEA0932C98BE}"/>
              </a:ext>
            </a:extLst>
          </p:cNvPr>
          <p:cNvSpPr txBox="1"/>
          <p:nvPr/>
        </p:nvSpPr>
        <p:spPr>
          <a:xfrm>
            <a:off x="16630721" y="1328875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20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ACE6C43F-540C-2DA5-E906-90459DA26049}"/>
              </a:ext>
            </a:extLst>
          </p:cNvPr>
          <p:cNvSpPr txBox="1"/>
          <p:nvPr/>
        </p:nvSpPr>
        <p:spPr>
          <a:xfrm>
            <a:off x="5943600" y="13312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21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DEB948A1-F374-EC5B-FAA9-92289C885143}"/>
              </a:ext>
            </a:extLst>
          </p:cNvPr>
          <p:cNvSpPr txBox="1"/>
          <p:nvPr/>
        </p:nvSpPr>
        <p:spPr>
          <a:xfrm>
            <a:off x="8222855" y="13288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29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6F6677A7-6EB0-7612-12C0-E15F25781278}"/>
              </a:ext>
            </a:extLst>
          </p:cNvPr>
          <p:cNvSpPr txBox="1"/>
          <p:nvPr/>
        </p:nvSpPr>
        <p:spPr>
          <a:xfrm>
            <a:off x="11121801" y="13288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56399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01C4B-B588-F2FA-FAE7-D889395F6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737826-5593-16B1-BFCE-9106DAE6F0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71092B8-1251-F922-42F1-5B2C0BA17597}"/>
              </a:ext>
            </a:extLst>
          </p:cNvPr>
          <p:cNvGrpSpPr/>
          <p:nvPr/>
        </p:nvGrpSpPr>
        <p:grpSpPr>
          <a:xfrm rot="-10800000">
            <a:off x="8490952" y="-708339"/>
            <a:ext cx="9797048" cy="11286406"/>
            <a:chOff x="0" y="-38100"/>
            <a:chExt cx="3432132" cy="29725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7A6D015-5543-3FE3-A40F-ACBA84D75DCC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DBF47D9-0D29-DE32-BBD0-39E0C3EDA635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D1F8EB-A31C-7F42-A75A-F4C90AE72EB4}"/>
              </a:ext>
            </a:extLst>
          </p:cNvPr>
          <p:cNvSpPr/>
          <p:nvPr/>
        </p:nvSpPr>
        <p:spPr>
          <a:xfrm>
            <a:off x="16769406" y="9778360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9DB59071-C971-5DBC-1A71-65CB13B39DD3}"/>
              </a:ext>
            </a:extLst>
          </p:cNvPr>
          <p:cNvSpPr txBox="1"/>
          <p:nvPr/>
        </p:nvSpPr>
        <p:spPr>
          <a:xfrm>
            <a:off x="9796020" y="2380130"/>
            <a:ext cx="7783198" cy="7139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Total emissions of 302.60 billion </a:t>
            </a:r>
            <a:r>
              <a:rPr lang="en-US" sz="2600" dirty="0" err="1"/>
              <a:t>tonnes</a:t>
            </a:r>
            <a:r>
              <a:rPr lang="en-US" sz="2600" dirty="0"/>
              <a:t> CO₂, with an average of 0.04tCO₂ per </a:t>
            </a:r>
            <a:r>
              <a:rPr lang="en-US" sz="2600" dirty="0" err="1"/>
              <a:t>tonne</a:t>
            </a:r>
            <a:r>
              <a:rPr lang="en-US" sz="2600" dirty="0"/>
              <a:t> of freight and 51.88KtCO₂ per shipment.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latest annual emissions stand at 45.70 billion </a:t>
            </a:r>
            <a:r>
              <a:rPr lang="en-US" sz="2600" dirty="0" err="1"/>
              <a:t>tonnes</a:t>
            </a:r>
            <a:r>
              <a:rPr lang="en-US" sz="2600" dirty="0"/>
              <a:t> CO₂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Quarterly emissions peaked in 2020 (Q3: 19.6bn) and have generally declined through to 2024 (Q4: 11.9bn).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Export trade accounted for 57.64% of total emissions, while transport mode 5 alone contributed 199bn </a:t>
            </a:r>
            <a:r>
              <a:rPr lang="en-US" sz="2600" dirty="0" err="1"/>
              <a:t>tCO</a:t>
            </a:r>
            <a:r>
              <a:rPr lang="en-US" sz="2600" dirty="0"/>
              <a:t>₂,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Emissions by commodity reveal a heavy concentration, with the top commodity generating 94.60bn </a:t>
            </a:r>
            <a:r>
              <a:rPr lang="en-US" sz="2600" dirty="0" err="1"/>
              <a:t>tCO</a:t>
            </a:r>
            <a:r>
              <a:rPr lang="en-US" sz="2600" dirty="0"/>
              <a:t>₂, followed by others like 44.95bn, 17.39bn, and 13.99bn. 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097AFB2E-0AA8-875C-65B0-1A53299A5116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67BE27E1-64EF-FE62-F0E0-8CEF778B6630}"/>
              </a:ext>
            </a:extLst>
          </p:cNvPr>
          <p:cNvSpPr txBox="1"/>
          <p:nvPr/>
        </p:nvSpPr>
        <p:spPr>
          <a:xfrm>
            <a:off x="12426359" y="13288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9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3AB92F7D-64F6-F609-1A99-518C6BB8A54D}"/>
              </a:ext>
            </a:extLst>
          </p:cNvPr>
          <p:cNvSpPr txBox="1"/>
          <p:nvPr/>
        </p:nvSpPr>
        <p:spPr>
          <a:xfrm>
            <a:off x="15716321" y="1328876"/>
            <a:ext cx="2646039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RECOMMENDATIONS</a:t>
            </a:r>
          </a:p>
        </p:txBody>
      </p:sp>
      <p:sp>
        <p:nvSpPr>
          <p:cNvPr id="20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D15C56F4-BB75-A3D1-F81B-C2AB28D12A1C}"/>
              </a:ext>
            </a:extLst>
          </p:cNvPr>
          <p:cNvSpPr txBox="1"/>
          <p:nvPr/>
        </p:nvSpPr>
        <p:spPr>
          <a:xfrm>
            <a:off x="5029200" y="13312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21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81CE8E95-34A1-CF93-04C4-50439E1F754F}"/>
              </a:ext>
            </a:extLst>
          </p:cNvPr>
          <p:cNvSpPr txBox="1"/>
          <p:nvPr/>
        </p:nvSpPr>
        <p:spPr>
          <a:xfrm>
            <a:off x="7308455" y="13288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29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1EB039FF-8A7E-E28C-F115-C8187F7BB43B}"/>
              </a:ext>
            </a:extLst>
          </p:cNvPr>
          <p:cNvSpPr txBox="1"/>
          <p:nvPr/>
        </p:nvSpPr>
        <p:spPr>
          <a:xfrm>
            <a:off x="10207401" y="13288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E3AB29A-2918-2682-9A63-D9891D96E5E3}"/>
              </a:ext>
            </a:extLst>
          </p:cNvPr>
          <p:cNvSpPr txBox="1"/>
          <p:nvPr/>
        </p:nvSpPr>
        <p:spPr>
          <a:xfrm>
            <a:off x="1371600" y="3362213"/>
            <a:ext cx="4081404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</a:t>
            </a: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C3194B2D-766D-463F-9335-1F5CE5EF5668}"/>
              </a:ext>
            </a:extLst>
          </p:cNvPr>
          <p:cNvGrpSpPr/>
          <p:nvPr/>
        </p:nvGrpSpPr>
        <p:grpSpPr>
          <a:xfrm>
            <a:off x="1905000" y="4686300"/>
            <a:ext cx="7183266" cy="2205778"/>
            <a:chOff x="0" y="0"/>
            <a:chExt cx="5690050" cy="58094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0DA647B-0B0B-3255-22D3-6A0176C65D7B}"/>
                </a:ext>
              </a:extLst>
            </p:cNvPr>
            <p:cNvSpPr/>
            <p:nvPr/>
          </p:nvSpPr>
          <p:spPr>
            <a:xfrm>
              <a:off x="0" y="0"/>
              <a:ext cx="5690050" cy="580946"/>
            </a:xfrm>
            <a:custGeom>
              <a:avLst/>
              <a:gdLst/>
              <a:ahLst/>
              <a:cxnLst/>
              <a:rect l="l" t="t" r="r" b="b"/>
              <a:pathLst>
                <a:path w="5690050" h="580946">
                  <a:moveTo>
                    <a:pt x="0" y="0"/>
                  </a:moveTo>
                  <a:lnTo>
                    <a:pt x="5690050" y="0"/>
                  </a:lnTo>
                  <a:lnTo>
                    <a:pt x="5690050" y="580946"/>
                  </a:lnTo>
                  <a:lnTo>
                    <a:pt x="0" y="580946"/>
                  </a:lnTo>
                  <a:close/>
                </a:path>
              </a:pathLst>
            </a:custGeom>
            <a:solidFill>
              <a:srgbClr val="3E003E"/>
            </a:solidFill>
            <a:ln>
              <a:solidFill>
                <a:srgbClr val="3E003E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F9923A38-E8AC-7202-6A77-EA16661121A7}"/>
                </a:ext>
              </a:extLst>
            </p:cNvPr>
            <p:cNvSpPr txBox="1"/>
            <p:nvPr/>
          </p:nvSpPr>
          <p:spPr>
            <a:xfrm>
              <a:off x="0" y="19050"/>
              <a:ext cx="5690050" cy="56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8F8B57A4-AA67-73BD-E01B-AED6F8F95454}"/>
              </a:ext>
            </a:extLst>
          </p:cNvPr>
          <p:cNvSpPr txBox="1"/>
          <p:nvPr/>
        </p:nvSpPr>
        <p:spPr>
          <a:xfrm>
            <a:off x="2026971" y="4867052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Transport and Emissions Report</a:t>
            </a:r>
          </a:p>
        </p:txBody>
      </p:sp>
    </p:spTree>
    <p:extLst>
      <p:ext uri="{BB962C8B-B14F-4D97-AF65-F5344CB8AC3E}">
        <p14:creationId xmlns:p14="http://schemas.microsoft.com/office/powerpoint/2010/main" val="379160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482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5242684" y="-189538"/>
            <a:ext cx="13146369" cy="13113462"/>
            <a:chOff x="0" y="-38100"/>
            <a:chExt cx="3462418" cy="3683553"/>
          </a:xfrm>
        </p:grpSpPr>
        <p:sp>
          <p:nvSpPr>
            <p:cNvPr id="4" name="Freeform 4"/>
            <p:cNvSpPr/>
            <p:nvPr/>
          </p:nvSpPr>
          <p:spPr>
            <a:xfrm>
              <a:off x="30286" y="711002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60299" y="9569873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0" y="4229100"/>
            <a:ext cx="18320012" cy="4308961"/>
            <a:chOff x="0" y="0"/>
            <a:chExt cx="5888483" cy="8005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88483" cy="800506"/>
            </a:xfrm>
            <a:custGeom>
              <a:avLst/>
              <a:gdLst/>
              <a:ahLst/>
              <a:cxnLst/>
              <a:rect l="l" t="t" r="r" b="b"/>
              <a:pathLst>
                <a:path w="5888483" h="800506">
                  <a:moveTo>
                    <a:pt x="0" y="0"/>
                  </a:moveTo>
                  <a:lnTo>
                    <a:pt x="5888483" y="0"/>
                  </a:lnTo>
                  <a:lnTo>
                    <a:pt x="5888483" y="800506"/>
                  </a:lnTo>
                  <a:lnTo>
                    <a:pt x="0" y="800506"/>
                  </a:lnTo>
                  <a:close/>
                </a:path>
              </a:pathLst>
            </a:custGeom>
            <a:solidFill>
              <a:srgbClr val="E5E5E5">
                <a:alpha val="6470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5888483" cy="781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62828" y="2524608"/>
            <a:ext cx="7661538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Key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2828" y="3458170"/>
            <a:ext cx="86345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Recommendations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78109" y="4669905"/>
            <a:ext cx="9585490" cy="3811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Invest in lower-emission modes (e.g., increase rail and inland waterway usage)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Promote containerization in high-cost, high-emission lanes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Implement seasonal freight management strategies to reduce Q4 congestion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Use emissions data for carbon reporting and transport policy.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81577" y="2628900"/>
            <a:ext cx="2893479" cy="2893479"/>
            <a:chOff x="0" y="0"/>
            <a:chExt cx="14840029" cy="14840029"/>
          </a:xfrm>
        </p:grpSpPr>
        <p:sp>
          <p:nvSpPr>
            <p:cNvPr id="22" name="Freeform 2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42" r="-24642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778749" y="2628900"/>
            <a:ext cx="2893479" cy="2893479"/>
            <a:chOff x="0" y="0"/>
            <a:chExt cx="14840029" cy="14840029"/>
          </a:xfrm>
        </p:grpSpPr>
        <p:sp>
          <p:nvSpPr>
            <p:cNvPr id="26" name="Freeform 2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28" name="Freeform 2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16369" r="-16369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581577" y="5646409"/>
            <a:ext cx="2893479" cy="2893479"/>
            <a:chOff x="0" y="0"/>
            <a:chExt cx="14840029" cy="14840029"/>
          </a:xfrm>
        </p:grpSpPr>
        <p:sp>
          <p:nvSpPr>
            <p:cNvPr id="30" name="Freeform 3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32" name="Freeform 3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4778749" y="5719460"/>
            <a:ext cx="2893479" cy="2893479"/>
            <a:chOff x="0" y="0"/>
            <a:chExt cx="14840029" cy="14840029"/>
          </a:xfrm>
        </p:grpSpPr>
        <p:sp>
          <p:nvSpPr>
            <p:cNvPr id="34" name="Freeform 3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C05F2"/>
            </a:solidFill>
            <a:ln>
              <a:solidFill>
                <a:srgbClr val="3E003E"/>
              </a:solidFill>
            </a:ln>
          </p:spPr>
        </p:sp>
        <p:sp>
          <p:nvSpPr>
            <p:cNvPr id="35" name="Freeform 3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3E003E"/>
              </a:solidFill>
            </a:ln>
          </p:spPr>
        </p:sp>
        <p:sp>
          <p:nvSpPr>
            <p:cNvPr id="36" name="Freeform 3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6286" r="-26286"/>
              </a:stretch>
            </a:blipFill>
            <a:ln>
              <a:solidFill>
                <a:srgbClr val="3E003E"/>
              </a:solidFill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3946592" y="4810208"/>
            <a:ext cx="1491409" cy="149140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48" name="Freeform 6">
            <a:extLst>
              <a:ext uri="{FF2B5EF4-FFF2-40B4-BE49-F238E27FC236}">
                <a16:creationId xmlns:a16="http://schemas.microsoft.com/office/drawing/2014/main" id="{C187C820-E9FB-B49D-551C-59E551F46F46}"/>
              </a:ext>
            </a:extLst>
          </p:cNvPr>
          <p:cNvSpPr/>
          <p:nvPr/>
        </p:nvSpPr>
        <p:spPr>
          <a:xfrm>
            <a:off x="3099477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4">
            <a:hlinkClick r:id="rId11" action="ppaction://hlinksldjump"/>
            <a:extLst>
              <a:ext uri="{FF2B5EF4-FFF2-40B4-BE49-F238E27FC236}">
                <a16:creationId xmlns:a16="http://schemas.microsoft.com/office/drawing/2014/main" id="{67B298B9-3BC7-7DEB-EF66-31EE1C2F2FF4}"/>
              </a:ext>
            </a:extLst>
          </p:cNvPr>
          <p:cNvSpPr txBox="1"/>
          <p:nvPr/>
        </p:nvSpPr>
        <p:spPr>
          <a:xfrm>
            <a:off x="12426359" y="13288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7" name="TextBox 15">
            <a:hlinkClick r:id="rId12" action="ppaction://hlinksldjump"/>
            <a:extLst>
              <a:ext uri="{FF2B5EF4-FFF2-40B4-BE49-F238E27FC236}">
                <a16:creationId xmlns:a16="http://schemas.microsoft.com/office/drawing/2014/main" id="{DB4AAD18-7565-8CDB-8ABD-8D7721C6663A}"/>
              </a:ext>
            </a:extLst>
          </p:cNvPr>
          <p:cNvSpPr txBox="1"/>
          <p:nvPr/>
        </p:nvSpPr>
        <p:spPr>
          <a:xfrm>
            <a:off x="15716321" y="1328876"/>
            <a:ext cx="2646039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RECOMMENDATIONS</a:t>
            </a:r>
          </a:p>
        </p:txBody>
      </p:sp>
      <p:sp>
        <p:nvSpPr>
          <p:cNvPr id="14" name="TextBox 12">
            <a:hlinkClick r:id="rId13" action="ppaction://hlinksldjump"/>
            <a:extLst>
              <a:ext uri="{FF2B5EF4-FFF2-40B4-BE49-F238E27FC236}">
                <a16:creationId xmlns:a16="http://schemas.microsoft.com/office/drawing/2014/main" id="{19DB7C2C-6B19-D674-8772-4763764CB3E7}"/>
              </a:ext>
            </a:extLst>
          </p:cNvPr>
          <p:cNvSpPr txBox="1"/>
          <p:nvPr/>
        </p:nvSpPr>
        <p:spPr>
          <a:xfrm>
            <a:off x="5029200" y="13312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5" name="TextBox 13">
            <a:hlinkClick r:id="rId14" action="ppaction://hlinksldjump"/>
            <a:extLst>
              <a:ext uri="{FF2B5EF4-FFF2-40B4-BE49-F238E27FC236}">
                <a16:creationId xmlns:a16="http://schemas.microsoft.com/office/drawing/2014/main" id="{44D75F0B-C1C4-D829-EE9B-4C968ADCA38C}"/>
              </a:ext>
            </a:extLst>
          </p:cNvPr>
          <p:cNvSpPr txBox="1"/>
          <p:nvPr/>
        </p:nvSpPr>
        <p:spPr>
          <a:xfrm>
            <a:off x="7308455" y="13288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6" name="TextBox 14">
            <a:hlinkClick r:id="rId15" action="ppaction://hlinksldjump"/>
            <a:extLst>
              <a:ext uri="{FF2B5EF4-FFF2-40B4-BE49-F238E27FC236}">
                <a16:creationId xmlns:a16="http://schemas.microsoft.com/office/drawing/2014/main" id="{A323251D-F376-B50D-05E2-B4756CC27328}"/>
              </a:ext>
            </a:extLst>
          </p:cNvPr>
          <p:cNvSpPr txBox="1"/>
          <p:nvPr/>
        </p:nvSpPr>
        <p:spPr>
          <a:xfrm>
            <a:off x="10207401" y="13288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4" y="-3047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88" b="-788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2819400" y="38099"/>
            <a:ext cx="15461856" cy="10286998"/>
            <a:chOff x="0" y="0"/>
            <a:chExt cx="46743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4333" cy="2934451"/>
            </a:xfrm>
            <a:custGeom>
              <a:avLst/>
              <a:gdLst/>
              <a:ahLst/>
              <a:cxnLst/>
              <a:rect l="l" t="t" r="r" b="b"/>
              <a:pathLst>
                <a:path w="4674333" h="2934451">
                  <a:moveTo>
                    <a:pt x="0" y="0"/>
                  </a:moveTo>
                  <a:lnTo>
                    <a:pt x="4674333" y="0"/>
                  </a:lnTo>
                  <a:lnTo>
                    <a:pt x="4674333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743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37710" y="4900563"/>
            <a:ext cx="5222028" cy="217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75"/>
              </a:lnSpc>
            </a:pPr>
            <a:r>
              <a:rPr lang="en-US" sz="1573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37710" y="3090638"/>
            <a:ext cx="7486656" cy="217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75"/>
              </a:lnSpc>
            </a:pPr>
            <a:r>
              <a:rPr lang="en-US" sz="15731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34BD695-080F-C461-75E0-2653B80D731F}"/>
              </a:ext>
            </a:extLst>
          </p:cNvPr>
          <p:cNvSpPr/>
          <p:nvPr/>
        </p:nvSpPr>
        <p:spPr>
          <a:xfrm>
            <a:off x="1727131" y="772624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5038FE19-E32D-171B-A9DC-7043D3A45511}"/>
              </a:ext>
            </a:extLst>
          </p:cNvPr>
          <p:cNvSpPr txBox="1"/>
          <p:nvPr/>
        </p:nvSpPr>
        <p:spPr>
          <a:xfrm>
            <a:off x="1280735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7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0C36ECE9-8F0F-E44C-B731-7B69C5B8EE73}"/>
              </a:ext>
            </a:extLst>
          </p:cNvPr>
          <p:cNvSpPr txBox="1"/>
          <p:nvPr/>
        </p:nvSpPr>
        <p:spPr>
          <a:xfrm>
            <a:off x="1609732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1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A6FC6B65-9108-FF3F-94B7-139D871EDE31}"/>
              </a:ext>
            </a:extLst>
          </p:cNvPr>
          <p:cNvSpPr txBox="1"/>
          <p:nvPr/>
        </p:nvSpPr>
        <p:spPr>
          <a:xfrm>
            <a:off x="541020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2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7AA823D8-7B30-D6C4-B7B1-928E9CE18284}"/>
              </a:ext>
            </a:extLst>
          </p:cNvPr>
          <p:cNvSpPr txBox="1"/>
          <p:nvPr/>
        </p:nvSpPr>
        <p:spPr>
          <a:xfrm>
            <a:off x="768945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3" name="TextBox 14">
            <a:hlinkClick r:id="rId11" action="ppaction://hlinksldjump"/>
            <a:extLst>
              <a:ext uri="{FF2B5EF4-FFF2-40B4-BE49-F238E27FC236}">
                <a16:creationId xmlns:a16="http://schemas.microsoft.com/office/drawing/2014/main" id="{A5036C03-4711-CBE6-1846-379293EC47D2}"/>
              </a:ext>
            </a:extLst>
          </p:cNvPr>
          <p:cNvSpPr txBox="1"/>
          <p:nvPr/>
        </p:nvSpPr>
        <p:spPr>
          <a:xfrm>
            <a:off x="1058840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" action="ppaction://hlinkshowjump?jump=nextslide"/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29855" y="-403539"/>
            <a:ext cx="13031377" cy="11141745"/>
            <a:chOff x="0" y="0"/>
            <a:chExt cx="34321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01800" y="-403540"/>
            <a:ext cx="4125400" cy="10858421"/>
            <a:chOff x="0" y="0"/>
            <a:chExt cx="1018958" cy="3159949"/>
          </a:xfrm>
          <a:solidFill>
            <a:srgbClr val="3E003E"/>
          </a:solidFill>
        </p:grpSpPr>
        <p:sp>
          <p:nvSpPr>
            <p:cNvPr id="8" name="TextBox 8"/>
            <p:cNvSpPr txBox="1"/>
            <p:nvPr/>
          </p:nvSpPr>
          <p:spPr>
            <a:xfrm>
              <a:off x="0" y="19050"/>
              <a:ext cx="1018958" cy="314089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018958" cy="3159949"/>
            </a:xfrm>
            <a:custGeom>
              <a:avLst/>
              <a:gdLst/>
              <a:ahLst/>
              <a:cxnLst/>
              <a:rect l="l" t="t" r="r" b="b"/>
              <a:pathLst>
                <a:path w="1018958" h="3159949">
                  <a:moveTo>
                    <a:pt x="0" y="0"/>
                  </a:moveTo>
                  <a:lnTo>
                    <a:pt x="1018958" y="0"/>
                  </a:lnTo>
                  <a:lnTo>
                    <a:pt x="1018958" y="3159949"/>
                  </a:lnTo>
                  <a:lnTo>
                    <a:pt x="0" y="315994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0" name="Group 3">
            <a:extLst>
              <a:ext uri="{FF2B5EF4-FFF2-40B4-BE49-F238E27FC236}">
                <a16:creationId xmlns:a16="http://schemas.microsoft.com/office/drawing/2014/main" id="{C3A49FB2-D49F-3FAF-EB28-756FCA790922}"/>
              </a:ext>
            </a:extLst>
          </p:cNvPr>
          <p:cNvGrpSpPr/>
          <p:nvPr/>
        </p:nvGrpSpPr>
        <p:grpSpPr>
          <a:xfrm rot="5400000">
            <a:off x="7144636" y="-8478023"/>
            <a:ext cx="3308074" cy="19457057"/>
            <a:chOff x="0" y="0"/>
            <a:chExt cx="3432132" cy="2934451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3F031502-F289-EE4D-087C-16103AD7B4C2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C00A4DCC-4668-BB6F-A732-997D6A25B1D0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09386" y="2762547"/>
            <a:ext cx="5937387" cy="53734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2024" r="-4202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366453" y="4648945"/>
            <a:ext cx="1465360" cy="1465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003E">
                <a:alpha val="0"/>
              </a:srgbClr>
            </a:solidFill>
            <a:ln w="342900" cap="sq">
              <a:solidFill>
                <a:srgbClr val="3E003E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8027" y="5443045"/>
            <a:ext cx="7079683" cy="213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3"/>
              </a:lnSpc>
            </a:pPr>
            <a:r>
              <a:rPr lang="en-US" sz="193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analyzes U.S. freight transportation data (2021–2024) to uncover inefficiencies and environmental impacts in national logistics systems using the CRISP-DM framework and Power BI. Focused on freight volume, economic value, emissions, transport modes, and containerization to identify inefficiencies and support sustainable logistics decision-making.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8027" y="4358643"/>
            <a:ext cx="6381795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8027" y="3432333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About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11939" y="837362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EF8DC611-B54E-2540-FEE7-DD9EBDFE4A8C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39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9472DC7B-33B0-E5A3-825B-D9C669667F3C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40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EB6AA696-AC40-4AAA-1A68-6946CC7500C3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41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2A980FAA-4417-B30C-8FC0-39391F45008C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42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D693E751-A0E3-8F45-6EFD-6503F233F0DB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711939" y="837362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hlinkClick r:id="" action="ppaction://hlinkshowjump?jump=nextslide"/>
          </p:cNvPr>
          <p:cNvSpPr/>
          <p:nvPr/>
        </p:nvSpPr>
        <p:spPr>
          <a:xfrm>
            <a:off x="15333339" y="9459182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3">
            <a:extLst>
              <a:ext uri="{FF2B5EF4-FFF2-40B4-BE49-F238E27FC236}">
                <a16:creationId xmlns:a16="http://schemas.microsoft.com/office/drawing/2014/main" id="{C81A182A-B811-57A0-BDD7-B784AC52215B}"/>
              </a:ext>
            </a:extLst>
          </p:cNvPr>
          <p:cNvGrpSpPr/>
          <p:nvPr/>
        </p:nvGrpSpPr>
        <p:grpSpPr>
          <a:xfrm rot="5400000">
            <a:off x="5801808" y="-2232724"/>
            <a:ext cx="10047030" cy="14741078"/>
            <a:chOff x="0" y="0"/>
            <a:chExt cx="3432132" cy="2934451"/>
          </a:xfrm>
        </p:grpSpPr>
        <p:sp>
          <p:nvSpPr>
            <p:cNvPr id="44" name="Freeform 4">
              <a:extLst>
                <a:ext uri="{FF2B5EF4-FFF2-40B4-BE49-F238E27FC236}">
                  <a16:creationId xmlns:a16="http://schemas.microsoft.com/office/drawing/2014/main" id="{5C2F8526-6EB6-C77F-9BAE-CE5304E5DB5E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9725F0AF-885A-4DEC-1220-9AAE84237D04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2156934"/>
            <a:ext cx="18288000" cy="6553200"/>
            <a:chOff x="0" y="0"/>
            <a:chExt cx="5888483" cy="1148018"/>
          </a:xfrm>
          <a:gradFill flip="none" rotWithShape="1">
            <a:gsLst>
              <a:gs pos="22000">
                <a:schemeClr val="bg1"/>
              </a:gs>
              <a:gs pos="80000">
                <a:srgbClr val="3E003E">
                  <a:tint val="44500"/>
                  <a:satMod val="160000"/>
                </a:srgbClr>
              </a:gs>
              <a:gs pos="100000">
                <a:srgbClr val="3E003E"/>
              </a:gs>
            </a:gsLst>
            <a:path path="rect">
              <a:fillToRect l="100000" t="100000"/>
            </a:path>
            <a:tileRect r="-100000" b="-100000"/>
          </a:gra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88483" cy="1148018"/>
            </a:xfrm>
            <a:custGeom>
              <a:avLst/>
              <a:gdLst/>
              <a:ahLst/>
              <a:cxnLst/>
              <a:rect l="l" t="t" r="r" b="b"/>
              <a:pathLst>
                <a:path w="5888483" h="1148018">
                  <a:moveTo>
                    <a:pt x="0" y="0"/>
                  </a:moveTo>
                  <a:lnTo>
                    <a:pt x="5888483" y="0"/>
                  </a:lnTo>
                  <a:lnTo>
                    <a:pt x="5888483" y="1148018"/>
                  </a:lnTo>
                  <a:lnTo>
                    <a:pt x="0" y="1148018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5888483" cy="112896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2000" y="5160556"/>
            <a:ext cx="4838921" cy="185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Shipment Process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000" y="4234247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Business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715000" y="1714500"/>
            <a:ext cx="4280037" cy="7452834"/>
            <a:chOff x="0" y="0"/>
            <a:chExt cx="585917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5917" cy="812800"/>
            </a:xfrm>
            <a:custGeom>
              <a:avLst/>
              <a:gdLst/>
              <a:ahLst/>
              <a:cxnLst/>
              <a:rect l="l" t="t" r="r" b="b"/>
              <a:pathLst>
                <a:path w="585917" h="812800">
                  <a:moveTo>
                    <a:pt x="0" y="0"/>
                  </a:moveTo>
                  <a:lnTo>
                    <a:pt x="585917" y="0"/>
                  </a:lnTo>
                  <a:lnTo>
                    <a:pt x="58591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 l="-56300" r="-56300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0181673" y="3333469"/>
            <a:ext cx="7827553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363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transportation modes account for the highest freight volume and value?</a:t>
            </a:r>
          </a:p>
          <a:p>
            <a:pPr marL="457200" indent="-457200" algn="just">
              <a:lnSpc>
                <a:spcPts val="2363"/>
              </a:lnSpc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just">
              <a:lnSpc>
                <a:spcPts val="2363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the monthly distribution of freight-related carbon emissions?</a:t>
            </a:r>
          </a:p>
          <a:p>
            <a:pPr marL="457200" indent="-457200" algn="just">
              <a:lnSpc>
                <a:spcPts val="2363"/>
              </a:lnSpc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just">
              <a:lnSpc>
                <a:spcPts val="2363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there a correlation between freight volume, value, and emissions?</a:t>
            </a:r>
          </a:p>
          <a:p>
            <a:pPr marL="457200" indent="-457200" algn="just">
              <a:lnSpc>
                <a:spcPts val="2363"/>
              </a:lnSpc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just">
              <a:lnSpc>
                <a:spcPts val="2363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does containerization affect efficiency and shipping charges?</a:t>
            </a:r>
          </a:p>
          <a:p>
            <a:pPr marL="457200" indent="-457200" algn="just">
              <a:lnSpc>
                <a:spcPts val="2363"/>
              </a:lnSpc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57200" algn="just">
              <a:lnSpc>
                <a:spcPts val="2363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commodities contribute most to CO₂ emissions?</a:t>
            </a:r>
          </a:p>
          <a:p>
            <a:pPr algn="just">
              <a:lnSpc>
                <a:spcPts val="2363"/>
              </a:lnSpc>
            </a:pPr>
            <a:endParaRPr lang="en-US" sz="2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ECDBB85-7F1F-7C3B-5EE7-6DEBAE71ABDA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59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3508EF3B-BCBF-6037-279E-5E749CB779CA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60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76094077-5FDF-B818-E195-027C7C080600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61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B8967570-5FEA-3111-36CF-26DAC0559C1E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62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FA2E742A-FD25-C8EE-39A5-F48301E7BC32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0E4E-0DF9-BA8A-E11B-E5C90E699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44EA48-B8A4-52BE-F910-A4E37AB3F408}"/>
              </a:ext>
            </a:extLst>
          </p:cNvPr>
          <p:cNvSpPr/>
          <p:nvPr/>
        </p:nvSpPr>
        <p:spPr>
          <a:xfrm>
            <a:off x="2076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rgbClr val="3E003E">
                  <a:tint val="45000"/>
                  <a:satMod val="400000"/>
                </a:srgbClr>
              </a:duotone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1E0FB12-E608-26DF-6F24-896C4AFCBBFD}"/>
              </a:ext>
            </a:extLst>
          </p:cNvPr>
          <p:cNvGrpSpPr/>
          <p:nvPr/>
        </p:nvGrpSpPr>
        <p:grpSpPr>
          <a:xfrm>
            <a:off x="-929855" y="-403539"/>
            <a:ext cx="13031377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A03B59-6D29-B57E-9CCA-80FE6C18B6B2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BB12AA-2372-612A-2BF0-7F198817EA79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8C9F4F9-131D-F203-DDAB-9856B2E6F34A}"/>
              </a:ext>
            </a:extLst>
          </p:cNvPr>
          <p:cNvSpPr/>
          <p:nvPr/>
        </p:nvSpPr>
        <p:spPr>
          <a:xfrm>
            <a:off x="1554897" y="823346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CEB07A-A656-0909-AD76-7C728EA340BA}"/>
              </a:ext>
            </a:extLst>
          </p:cNvPr>
          <p:cNvSpPr/>
          <p:nvPr/>
        </p:nvSpPr>
        <p:spPr>
          <a:xfrm>
            <a:off x="15333339" y="8925782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1D9B785-857E-68DF-707B-1D4B8370D475}"/>
              </a:ext>
            </a:extLst>
          </p:cNvPr>
          <p:cNvSpPr txBox="1"/>
          <p:nvPr/>
        </p:nvSpPr>
        <p:spPr>
          <a:xfrm>
            <a:off x="7524529" y="2153281"/>
            <a:ext cx="9391871" cy="93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7200" dirty="0"/>
              <a:t>CRISP-DM Approach</a:t>
            </a:r>
            <a:endParaRPr lang="en-US" sz="6768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08BD0BC-F649-D947-1D81-D2BF102F7E57}"/>
              </a:ext>
            </a:extLst>
          </p:cNvPr>
          <p:cNvSpPr txBox="1"/>
          <p:nvPr/>
        </p:nvSpPr>
        <p:spPr>
          <a:xfrm>
            <a:off x="1217591" y="2153281"/>
            <a:ext cx="67620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C83FEA0-62C6-34D7-D157-ED5A6F4EE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852148"/>
              </p:ext>
            </p:extLst>
          </p:nvPr>
        </p:nvGraphicFramePr>
        <p:xfrm>
          <a:off x="475343" y="2044700"/>
          <a:ext cx="164592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EFC9174F-9B50-15BF-A4ED-0D030D3DF476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7" name="TextBox 15">
            <a:hlinkClick r:id="rId14" action="ppaction://hlinksldjump"/>
            <a:extLst>
              <a:ext uri="{FF2B5EF4-FFF2-40B4-BE49-F238E27FC236}">
                <a16:creationId xmlns:a16="http://schemas.microsoft.com/office/drawing/2014/main" id="{123A65EE-EF80-3E06-B191-A19DA5B3C221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8" name="TextBox 12">
            <a:hlinkClick r:id="rId15" action="ppaction://hlinksldjump"/>
            <a:extLst>
              <a:ext uri="{FF2B5EF4-FFF2-40B4-BE49-F238E27FC236}">
                <a16:creationId xmlns:a16="http://schemas.microsoft.com/office/drawing/2014/main" id="{3F8A2102-4B09-15AE-BE6E-DD1BB9079522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9" name="TextBox 13">
            <a:hlinkClick r:id="rId16" action="ppaction://hlinksldjump"/>
            <a:extLst>
              <a:ext uri="{FF2B5EF4-FFF2-40B4-BE49-F238E27FC236}">
                <a16:creationId xmlns:a16="http://schemas.microsoft.com/office/drawing/2014/main" id="{561E238C-72A4-C4F6-D727-212E83AAA9C3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20" name="TextBox 14">
            <a:hlinkClick r:id="rId17" action="ppaction://hlinksldjump"/>
            <a:extLst>
              <a:ext uri="{FF2B5EF4-FFF2-40B4-BE49-F238E27FC236}">
                <a16:creationId xmlns:a16="http://schemas.microsoft.com/office/drawing/2014/main" id="{4A7FB3FB-3C94-12B2-39B7-C41633FAB0E1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28929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98881-22D5-192A-2CAC-734EF44E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12CBBB-9155-ED02-34AE-5D0B335A1CCB}"/>
              </a:ext>
            </a:extLst>
          </p:cNvPr>
          <p:cNvSpPr/>
          <p:nvPr/>
        </p:nvSpPr>
        <p:spPr>
          <a:xfrm>
            <a:off x="0" y="-51276"/>
            <a:ext cx="18288000" cy="1033827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505CC97-F661-100A-B78F-CADE9981CFFD}"/>
              </a:ext>
            </a:extLst>
          </p:cNvPr>
          <p:cNvGrpSpPr/>
          <p:nvPr/>
        </p:nvGrpSpPr>
        <p:grpSpPr>
          <a:xfrm rot="-10800000">
            <a:off x="5256623" y="20894"/>
            <a:ext cx="13031377" cy="12805192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DD78AE-9C8E-0716-D2C0-EFF8A5BD9885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6FE73F8-7DBF-DDED-D576-04434F99E690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4D234367-DE4A-A6AB-66F4-DD4459197702}"/>
              </a:ext>
            </a:extLst>
          </p:cNvPr>
          <p:cNvSpPr/>
          <p:nvPr/>
        </p:nvSpPr>
        <p:spPr>
          <a:xfrm>
            <a:off x="15333339" y="8481535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000D68C-02AB-E023-E38B-EC7565DBEAFD}"/>
              </a:ext>
            </a:extLst>
          </p:cNvPr>
          <p:cNvSpPr txBox="1"/>
          <p:nvPr/>
        </p:nvSpPr>
        <p:spPr>
          <a:xfrm>
            <a:off x="1500973" y="4784388"/>
            <a:ext cx="63817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00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&amp; Technologies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F9CB916-2520-1BF6-3F0E-059C0B0A4A52}"/>
              </a:ext>
            </a:extLst>
          </p:cNvPr>
          <p:cNvGrpSpPr/>
          <p:nvPr/>
        </p:nvGrpSpPr>
        <p:grpSpPr>
          <a:xfrm>
            <a:off x="7671802" y="2064936"/>
            <a:ext cx="6568667" cy="6568667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77550B4-CF3B-6E52-EADD-EE9BE962C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E003E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A766DCA-CECD-9156-90DC-46BEE4D089A2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65AEFD7D-C4FE-B02E-461E-092509C78815}"/>
              </a:ext>
            </a:extLst>
          </p:cNvPr>
          <p:cNvSpPr/>
          <p:nvPr/>
        </p:nvSpPr>
        <p:spPr>
          <a:xfrm>
            <a:off x="13347776" y="3917615"/>
            <a:ext cx="3666326" cy="3499369"/>
          </a:xfrm>
          <a:custGeom>
            <a:avLst/>
            <a:gdLst/>
            <a:ahLst/>
            <a:cxnLst/>
            <a:rect l="l" t="t" r="r" b="b"/>
            <a:pathLst>
              <a:path w="15572971" h="14863810">
                <a:moveTo>
                  <a:pt x="7786486" y="11891"/>
                </a:moveTo>
                <a:cubicBezTo>
                  <a:pt x="5127664" y="0"/>
                  <a:pt x="2665709" y="1411641"/>
                  <a:pt x="1332855" y="3712286"/>
                </a:cubicBezTo>
                <a:cubicBezTo>
                  <a:pt x="0" y="6012931"/>
                  <a:pt x="0" y="8850880"/>
                  <a:pt x="1332855" y="11151525"/>
                </a:cubicBezTo>
                <a:cubicBezTo>
                  <a:pt x="2665709" y="13452170"/>
                  <a:pt x="5127664" y="14863811"/>
                  <a:pt x="7786486" y="14851920"/>
                </a:cubicBezTo>
                <a:cubicBezTo>
                  <a:pt x="10445306" y="14863811"/>
                  <a:pt x="12907262" y="13452170"/>
                  <a:pt x="14240117" y="11151525"/>
                </a:cubicBezTo>
                <a:cubicBezTo>
                  <a:pt x="15572971" y="8850880"/>
                  <a:pt x="15572971" y="6012931"/>
                  <a:pt x="14240117" y="3712286"/>
                </a:cubicBezTo>
                <a:cubicBezTo>
                  <a:pt x="12907262" y="1411641"/>
                  <a:pt x="10445306" y="0"/>
                  <a:pt x="7786486" y="11891"/>
                </a:cubicBezTo>
                <a:close/>
              </a:path>
            </a:pathLst>
          </a:custGeom>
          <a:solidFill>
            <a:srgbClr val="3E003E"/>
          </a:solid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BBEDE73-53F8-F4DE-9F00-87C4489E4BF2}"/>
              </a:ext>
            </a:extLst>
          </p:cNvPr>
          <p:cNvSpPr/>
          <p:nvPr/>
        </p:nvSpPr>
        <p:spPr>
          <a:xfrm>
            <a:off x="13397282" y="3964866"/>
            <a:ext cx="3567315" cy="3404866"/>
          </a:xfrm>
          <a:custGeom>
            <a:avLst/>
            <a:gdLst/>
            <a:ahLst/>
            <a:cxnLst/>
            <a:rect l="l" t="t" r="r" b="b"/>
            <a:pathLst>
              <a:path w="15152415" h="14462405">
                <a:moveTo>
                  <a:pt x="7576208" y="11570"/>
                </a:moveTo>
                <a:cubicBezTo>
                  <a:pt x="4989189" y="0"/>
                  <a:pt x="2593721" y="1373519"/>
                  <a:pt x="1296860" y="3612034"/>
                </a:cubicBezTo>
                <a:cubicBezTo>
                  <a:pt x="0" y="5850548"/>
                  <a:pt x="0" y="8611857"/>
                  <a:pt x="1296860" y="10850372"/>
                </a:cubicBezTo>
                <a:cubicBezTo>
                  <a:pt x="2593721" y="13088886"/>
                  <a:pt x="4989189" y="14462405"/>
                  <a:pt x="7576208" y="14450835"/>
                </a:cubicBezTo>
                <a:cubicBezTo>
                  <a:pt x="10163226" y="14462405"/>
                  <a:pt x="12558694" y="13088886"/>
                  <a:pt x="13855555" y="10850372"/>
                </a:cubicBezTo>
                <a:cubicBezTo>
                  <a:pt x="15152416" y="8611857"/>
                  <a:pt x="15152416" y="5850548"/>
                  <a:pt x="13855555" y="3612034"/>
                </a:cubicBezTo>
                <a:cubicBezTo>
                  <a:pt x="12558694" y="1373519"/>
                  <a:pt x="10163226" y="0"/>
                  <a:pt x="7576208" y="11570"/>
                </a:cubicBezTo>
                <a:close/>
              </a:path>
            </a:pathLst>
          </a:custGeom>
          <a:solidFill>
            <a:srgbClr val="3E003E"/>
          </a:solid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>
              <a:solidFill>
                <a:srgbClr val="3E003E"/>
              </a:solidFill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06EE0BC-CDE5-FDA0-2DA6-54FAE05FD6E5}"/>
              </a:ext>
            </a:extLst>
          </p:cNvPr>
          <p:cNvSpPr/>
          <p:nvPr/>
        </p:nvSpPr>
        <p:spPr>
          <a:xfrm>
            <a:off x="13486625" y="4050141"/>
            <a:ext cx="3388627" cy="3234316"/>
          </a:xfrm>
          <a:custGeom>
            <a:avLst/>
            <a:gdLst/>
            <a:ahLst/>
            <a:cxnLst/>
            <a:rect l="l" t="t" r="r" b="b"/>
            <a:pathLst>
              <a:path w="14393427" h="13737979">
                <a:moveTo>
                  <a:pt x="7196714" y="10990"/>
                </a:moveTo>
                <a:cubicBezTo>
                  <a:pt x="4739280" y="0"/>
                  <a:pt x="2463801" y="1304719"/>
                  <a:pt x="1231900" y="3431106"/>
                </a:cubicBezTo>
                <a:cubicBezTo>
                  <a:pt x="0" y="5557493"/>
                  <a:pt x="0" y="8180487"/>
                  <a:pt x="1231900" y="10306874"/>
                </a:cubicBezTo>
                <a:cubicBezTo>
                  <a:pt x="2463801" y="12433261"/>
                  <a:pt x="4739280" y="13737980"/>
                  <a:pt x="7196714" y="13726990"/>
                </a:cubicBezTo>
                <a:cubicBezTo>
                  <a:pt x="9654147" y="13737980"/>
                  <a:pt x="11929626" y="12433261"/>
                  <a:pt x="13161527" y="10306874"/>
                </a:cubicBezTo>
                <a:cubicBezTo>
                  <a:pt x="14393427" y="8180487"/>
                  <a:pt x="14393427" y="5557493"/>
                  <a:pt x="13161527" y="3431106"/>
                </a:cubicBezTo>
                <a:cubicBezTo>
                  <a:pt x="11929626" y="1304719"/>
                  <a:pt x="9654147" y="0"/>
                  <a:pt x="7196714" y="10990"/>
                </a:cubicBezTo>
                <a:close/>
              </a:path>
            </a:pathLst>
          </a:custGeom>
          <a:blipFill>
            <a:blip r:embed="rId6"/>
            <a:stretch>
              <a:fillRect l="-26286" r="-26286"/>
            </a:stretch>
          </a:blipFill>
          <a:ln>
            <a:solidFill>
              <a:srgbClr val="3E003E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3EBA0D5-C165-7330-4E4C-9C8B64D8299A}"/>
              </a:ext>
            </a:extLst>
          </p:cNvPr>
          <p:cNvSpPr txBox="1"/>
          <p:nvPr/>
        </p:nvSpPr>
        <p:spPr>
          <a:xfrm>
            <a:off x="1500973" y="3858079"/>
            <a:ext cx="4838921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Tools</a:t>
            </a:r>
            <a:r>
              <a:rPr lang="en-US" sz="6768" b="1" dirty="0">
                <a:solidFill>
                  <a:srgbClr val="2C6AD3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8151F72-CA62-7639-2722-FAF40179B5E2}"/>
              </a:ext>
            </a:extLst>
          </p:cNvPr>
          <p:cNvSpPr txBox="1"/>
          <p:nvPr/>
        </p:nvSpPr>
        <p:spPr>
          <a:xfrm>
            <a:off x="8837710" y="4099323"/>
            <a:ext cx="4377576" cy="3077766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Python</a:t>
            </a:r>
            <a:r>
              <a:rPr lang="en-US" sz="2000" dirty="0"/>
              <a:t> – For initial EDA or emissions estimation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Power BI</a:t>
            </a:r>
            <a:r>
              <a:rPr lang="en-US" sz="2000" dirty="0"/>
              <a:t> – Data modeling, DAX, dashboard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Power Query</a:t>
            </a:r>
            <a:r>
              <a:rPr lang="en-US" sz="2000" dirty="0"/>
              <a:t> – Data transformation &amp; custom column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GitHub</a:t>
            </a:r>
            <a:r>
              <a:rPr lang="en-US" sz="2000" dirty="0"/>
              <a:t> – Version control and project documentation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CRISP-DM</a:t>
            </a:r>
            <a:r>
              <a:rPr lang="en-US" sz="2000" dirty="0"/>
              <a:t> – Structured project execution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D4850C3-9D4D-8744-4729-166859F4A56D}"/>
              </a:ext>
            </a:extLst>
          </p:cNvPr>
          <p:cNvGrpSpPr/>
          <p:nvPr/>
        </p:nvGrpSpPr>
        <p:grpSpPr>
          <a:xfrm>
            <a:off x="10297734" y="1799809"/>
            <a:ext cx="1151035" cy="1151035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1F1282E-1B67-F09E-7A35-F668EF0D01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>
              <a:solidFill>
                <a:srgbClr val="3E003E"/>
              </a:solidFill>
              <a:prstDash val="solid"/>
              <a:miter/>
            </a:ln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7C13D8A8-A693-4045-3090-8688C94DA7A5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ln>
              <a:solidFill>
                <a:srgbClr val="3E003E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35" name="Freeform 6">
            <a:extLst>
              <a:ext uri="{FF2B5EF4-FFF2-40B4-BE49-F238E27FC236}">
                <a16:creationId xmlns:a16="http://schemas.microsoft.com/office/drawing/2014/main" id="{D0A96FD0-5E08-B92B-0BDA-30B78C01D296}"/>
              </a:ext>
            </a:extLst>
          </p:cNvPr>
          <p:cNvSpPr/>
          <p:nvPr/>
        </p:nvSpPr>
        <p:spPr>
          <a:xfrm>
            <a:off x="1654775" y="785246"/>
            <a:ext cx="520660" cy="4084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FF3B2EA9-E33D-B6DA-3F88-40F9E486C1BE}"/>
              </a:ext>
            </a:extLst>
          </p:cNvPr>
          <p:cNvSpPr txBox="1"/>
          <p:nvPr/>
        </p:nvSpPr>
        <p:spPr>
          <a:xfrm>
            <a:off x="13286099" y="874068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13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88942F4E-1190-867E-5F8D-4C226AE532B3}"/>
              </a:ext>
            </a:extLst>
          </p:cNvPr>
          <p:cNvSpPr txBox="1"/>
          <p:nvPr/>
        </p:nvSpPr>
        <p:spPr>
          <a:xfrm>
            <a:off x="16576061" y="874068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7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7F40C5B0-78F1-030E-059D-B2AFCBBA67C9}"/>
              </a:ext>
            </a:extLst>
          </p:cNvPr>
          <p:cNvSpPr txBox="1"/>
          <p:nvPr/>
        </p:nvSpPr>
        <p:spPr>
          <a:xfrm>
            <a:off x="5888940" y="876461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8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A479FE53-5A5A-8055-842E-84B51CAD219F}"/>
              </a:ext>
            </a:extLst>
          </p:cNvPr>
          <p:cNvSpPr txBox="1"/>
          <p:nvPr/>
        </p:nvSpPr>
        <p:spPr>
          <a:xfrm>
            <a:off x="8168195" y="874068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9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66942F42-AC2E-F4DB-1727-D84DB46B1BFA}"/>
              </a:ext>
            </a:extLst>
          </p:cNvPr>
          <p:cNvSpPr txBox="1"/>
          <p:nvPr/>
        </p:nvSpPr>
        <p:spPr>
          <a:xfrm>
            <a:off x="11067141" y="8740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71970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8490952" y="-708340"/>
            <a:ext cx="9797048" cy="11141745"/>
            <a:chOff x="0" y="0"/>
            <a:chExt cx="3432132" cy="293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</p:cNvPr>
          <p:cNvSpPr/>
          <p:nvPr/>
        </p:nvSpPr>
        <p:spPr>
          <a:xfrm>
            <a:off x="17095317" y="9674662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2205081" y="4337674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Containerization Report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CE2C7C7-47D1-2AF8-C42F-100DA59E9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018" y="1790700"/>
            <a:ext cx="15343982" cy="8365193"/>
          </a:xfrm>
          <a:prstGeom prst="rect">
            <a:avLst/>
          </a:prstGeom>
        </p:spPr>
      </p:pic>
      <p:sp>
        <p:nvSpPr>
          <p:cNvPr id="42" name="Freeform 6">
            <a:extLst>
              <a:ext uri="{FF2B5EF4-FFF2-40B4-BE49-F238E27FC236}">
                <a16:creationId xmlns:a16="http://schemas.microsoft.com/office/drawing/2014/main" id="{4E78C3D6-AE37-D31C-0B91-2E3A0CDBFC48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7531F04D-8E21-2ED1-B6E0-E8A232E9571B}"/>
              </a:ext>
            </a:extLst>
          </p:cNvPr>
          <p:cNvSpPr txBox="1"/>
          <p:nvPr/>
        </p:nvSpPr>
        <p:spPr>
          <a:xfrm>
            <a:off x="13188359" y="11764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7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1C7FBC8D-5F90-C50F-AEB9-22C77C81EF06}"/>
              </a:ext>
            </a:extLst>
          </p:cNvPr>
          <p:cNvSpPr txBox="1"/>
          <p:nvPr/>
        </p:nvSpPr>
        <p:spPr>
          <a:xfrm>
            <a:off x="16478321" y="1176475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4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88B60848-A0EC-0C89-BD03-C27A31292E90}"/>
              </a:ext>
            </a:extLst>
          </p:cNvPr>
          <p:cNvSpPr txBox="1"/>
          <p:nvPr/>
        </p:nvSpPr>
        <p:spPr>
          <a:xfrm>
            <a:off x="5791200" y="11788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5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5C952E26-6690-C780-5223-7F7F91958BBE}"/>
              </a:ext>
            </a:extLst>
          </p:cNvPr>
          <p:cNvSpPr txBox="1"/>
          <p:nvPr/>
        </p:nvSpPr>
        <p:spPr>
          <a:xfrm>
            <a:off x="8070455" y="11764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6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73119D46-8797-3140-2E18-45D3BDAC3B18}"/>
              </a:ext>
            </a:extLst>
          </p:cNvPr>
          <p:cNvSpPr txBox="1"/>
          <p:nvPr/>
        </p:nvSpPr>
        <p:spPr>
          <a:xfrm>
            <a:off x="10969401" y="11764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54C22-8022-AFA8-E87D-076E2AEB0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670DCA-F5E2-C576-BF5B-CB8A28F353D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524DB5-958C-19D0-FAB2-63FF5BA1C772}"/>
              </a:ext>
            </a:extLst>
          </p:cNvPr>
          <p:cNvGrpSpPr/>
          <p:nvPr/>
        </p:nvGrpSpPr>
        <p:grpSpPr>
          <a:xfrm rot="-10800000">
            <a:off x="8490952" y="-708340"/>
            <a:ext cx="9797048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93CD228-FB21-2A4E-DB30-065CF4AE299F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C59826E-618A-4191-CD1A-C723AB92A3CC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976B2B2-157E-0911-4AEF-E75A70B900A7}"/>
              </a:ext>
            </a:extLst>
          </p:cNvPr>
          <p:cNvSpPr/>
          <p:nvPr/>
        </p:nvSpPr>
        <p:spPr>
          <a:xfrm>
            <a:off x="16950258" y="9705156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4FF1DE0-BBA9-F804-4A34-F538AE48FE16}"/>
              </a:ext>
            </a:extLst>
          </p:cNvPr>
          <p:cNvSpPr txBox="1"/>
          <p:nvPr/>
        </p:nvSpPr>
        <p:spPr>
          <a:xfrm>
            <a:off x="1709796" y="3362213"/>
            <a:ext cx="4081404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1189910-C5A1-B4B4-8D5B-D7B8D30DEFA7}"/>
              </a:ext>
            </a:extLst>
          </p:cNvPr>
          <p:cNvGrpSpPr/>
          <p:nvPr/>
        </p:nvGrpSpPr>
        <p:grpSpPr>
          <a:xfrm>
            <a:off x="2570334" y="4991100"/>
            <a:ext cx="5942804" cy="2205778"/>
            <a:chOff x="0" y="0"/>
            <a:chExt cx="5690050" cy="5809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6253E26-B6D2-68D5-9098-7EB156151C4C}"/>
                </a:ext>
              </a:extLst>
            </p:cNvPr>
            <p:cNvSpPr/>
            <p:nvPr/>
          </p:nvSpPr>
          <p:spPr>
            <a:xfrm>
              <a:off x="0" y="0"/>
              <a:ext cx="5690050" cy="580946"/>
            </a:xfrm>
            <a:custGeom>
              <a:avLst/>
              <a:gdLst/>
              <a:ahLst/>
              <a:cxnLst/>
              <a:rect l="l" t="t" r="r" b="b"/>
              <a:pathLst>
                <a:path w="5690050" h="580946">
                  <a:moveTo>
                    <a:pt x="0" y="0"/>
                  </a:moveTo>
                  <a:lnTo>
                    <a:pt x="5690050" y="0"/>
                  </a:lnTo>
                  <a:lnTo>
                    <a:pt x="5690050" y="580946"/>
                  </a:lnTo>
                  <a:lnTo>
                    <a:pt x="0" y="580946"/>
                  </a:lnTo>
                  <a:close/>
                </a:path>
              </a:pathLst>
            </a:custGeom>
            <a:solidFill>
              <a:srgbClr val="3E003E"/>
            </a:solidFill>
            <a:ln>
              <a:solidFill>
                <a:srgbClr val="3E003E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8B62F5A-D9E9-D028-3BB2-868DC1802EA6}"/>
                </a:ext>
              </a:extLst>
            </p:cNvPr>
            <p:cNvSpPr txBox="1"/>
            <p:nvPr/>
          </p:nvSpPr>
          <p:spPr>
            <a:xfrm>
              <a:off x="0" y="19050"/>
              <a:ext cx="5690050" cy="56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4EC82373-A89F-E12C-786B-356A4B22C2D6}"/>
              </a:ext>
            </a:extLst>
          </p:cNvPr>
          <p:cNvSpPr txBox="1"/>
          <p:nvPr/>
        </p:nvSpPr>
        <p:spPr>
          <a:xfrm>
            <a:off x="2692305" y="5171852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Containerization Report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50821E0C-621F-12CB-B0EC-F78DA9BD3012}"/>
              </a:ext>
            </a:extLst>
          </p:cNvPr>
          <p:cNvSpPr txBox="1"/>
          <p:nvPr/>
        </p:nvSpPr>
        <p:spPr>
          <a:xfrm>
            <a:off x="9521710" y="2930013"/>
            <a:ext cx="7851890" cy="5911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Most shipments (61.5%) are non-</a:t>
            </a:r>
            <a:r>
              <a:rPr lang="en-US" sz="2800" dirty="0" err="1"/>
              <a:t>containerised</a:t>
            </a:r>
            <a:r>
              <a:rPr lang="en-US" sz="2800" dirty="0"/>
              <a:t> (Code 0), accounting for the highest freight charges ($168.3bn) and weight (7T).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Container codes 1 and X represent a smaller share of charges and weight.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Monthly trends show stable values with slight peaks in July and September..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9D7944FB-82A0-125C-4DC1-899693D42E6C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E59D01A6-C0B9-B571-6DEC-E4E982F09B17}"/>
              </a:ext>
            </a:extLst>
          </p:cNvPr>
          <p:cNvSpPr txBox="1"/>
          <p:nvPr/>
        </p:nvSpPr>
        <p:spPr>
          <a:xfrm>
            <a:off x="13188359" y="11764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7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D69E742D-D53D-DB66-A4FE-6E25D0306F85}"/>
              </a:ext>
            </a:extLst>
          </p:cNvPr>
          <p:cNvSpPr txBox="1"/>
          <p:nvPr/>
        </p:nvSpPr>
        <p:spPr>
          <a:xfrm>
            <a:off x="16478321" y="1176475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4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1C1A036A-107E-72AD-4763-28BB6879D24B}"/>
              </a:ext>
            </a:extLst>
          </p:cNvPr>
          <p:cNvSpPr txBox="1"/>
          <p:nvPr/>
        </p:nvSpPr>
        <p:spPr>
          <a:xfrm>
            <a:off x="5791200" y="11788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5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0AFFEB91-7B5D-AF05-C0A3-3B13989C7AE3}"/>
              </a:ext>
            </a:extLst>
          </p:cNvPr>
          <p:cNvSpPr txBox="1"/>
          <p:nvPr/>
        </p:nvSpPr>
        <p:spPr>
          <a:xfrm>
            <a:off x="8070455" y="11764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6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4BD65E25-A34C-2A09-5CFA-095A82B596AF}"/>
              </a:ext>
            </a:extLst>
          </p:cNvPr>
          <p:cNvSpPr txBox="1"/>
          <p:nvPr/>
        </p:nvSpPr>
        <p:spPr>
          <a:xfrm>
            <a:off x="10969401" y="11764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16055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745AA-6925-39BD-B5E3-D8CDAE64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BA9EA0-23DD-C88D-D926-FA450FED2AA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332CECF-C107-EA16-E6AD-7B95674C6B59}"/>
              </a:ext>
            </a:extLst>
          </p:cNvPr>
          <p:cNvGrpSpPr/>
          <p:nvPr/>
        </p:nvGrpSpPr>
        <p:grpSpPr>
          <a:xfrm rot="-10800000">
            <a:off x="8490952" y="-708340"/>
            <a:ext cx="9797048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913B45C-8F0A-4DE0-E56C-F7E8F0B82E04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EB9B631-A3C3-0854-EC90-2B1BD8A41514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2B85A7-D68A-CB2B-07C7-4161C3B9933E}"/>
              </a:ext>
            </a:extLst>
          </p:cNvPr>
          <p:cNvSpPr/>
          <p:nvPr/>
        </p:nvSpPr>
        <p:spPr>
          <a:xfrm>
            <a:off x="16681100" y="9681804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40E179-1CD2-962D-F467-AB649BE4E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107514"/>
            <a:ext cx="15240000" cy="8048379"/>
          </a:xfrm>
          <a:prstGeom prst="rect">
            <a:avLst/>
          </a:prstGeom>
        </p:spPr>
      </p:pic>
      <p:sp>
        <p:nvSpPr>
          <p:cNvPr id="38" name="Freeform 6">
            <a:extLst>
              <a:ext uri="{FF2B5EF4-FFF2-40B4-BE49-F238E27FC236}">
                <a16:creationId xmlns:a16="http://schemas.microsoft.com/office/drawing/2014/main" id="{AE5FA83A-AA4F-2B62-29D0-7CC7A5CE1E83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F093EC57-88FF-F9C4-45C4-3D3567B4BA6A}"/>
              </a:ext>
            </a:extLst>
          </p:cNvPr>
          <p:cNvSpPr txBox="1"/>
          <p:nvPr/>
        </p:nvSpPr>
        <p:spPr>
          <a:xfrm>
            <a:off x="13188359" y="11764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7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C98A2476-E8CF-3171-A09E-7D12C660E335}"/>
              </a:ext>
            </a:extLst>
          </p:cNvPr>
          <p:cNvSpPr txBox="1"/>
          <p:nvPr/>
        </p:nvSpPr>
        <p:spPr>
          <a:xfrm>
            <a:off x="16478321" y="1176475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4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C039C7E4-CB7D-858C-7814-4FBB6E83972C}"/>
              </a:ext>
            </a:extLst>
          </p:cNvPr>
          <p:cNvSpPr txBox="1"/>
          <p:nvPr/>
        </p:nvSpPr>
        <p:spPr>
          <a:xfrm>
            <a:off x="5791200" y="11788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5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651B54FC-A704-44E9-9A90-96C2CDC1E456}"/>
              </a:ext>
            </a:extLst>
          </p:cNvPr>
          <p:cNvSpPr txBox="1"/>
          <p:nvPr/>
        </p:nvSpPr>
        <p:spPr>
          <a:xfrm>
            <a:off x="8070455" y="11764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6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BC5C7220-C4A0-41A9-0960-D7C4DEBC6D56}"/>
              </a:ext>
            </a:extLst>
          </p:cNvPr>
          <p:cNvSpPr txBox="1"/>
          <p:nvPr/>
        </p:nvSpPr>
        <p:spPr>
          <a:xfrm>
            <a:off x="10969401" y="11764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77140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79260-5AB4-A38D-831F-71BA7B65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055EE1-CCFA-708B-36EE-6B716927D0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55" b="-9555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C76E29C-7CA3-E190-DBC8-74BB0CDBB5B8}"/>
              </a:ext>
            </a:extLst>
          </p:cNvPr>
          <p:cNvGrpSpPr/>
          <p:nvPr/>
        </p:nvGrpSpPr>
        <p:grpSpPr>
          <a:xfrm rot="-10800000">
            <a:off x="8490952" y="-708340"/>
            <a:ext cx="9797048" cy="11141745"/>
            <a:chOff x="0" y="0"/>
            <a:chExt cx="3432132" cy="293445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E2A5377-3845-D896-37BA-7EEF07A083B9}"/>
                </a:ext>
              </a:extLst>
            </p:cNvPr>
            <p:cNvSpPr/>
            <p:nvPr/>
          </p:nvSpPr>
          <p:spPr>
            <a:xfrm>
              <a:off x="0" y="0"/>
              <a:ext cx="3432132" cy="2934451"/>
            </a:xfrm>
            <a:custGeom>
              <a:avLst/>
              <a:gdLst/>
              <a:ahLst/>
              <a:cxnLst/>
              <a:rect l="l" t="t" r="r" b="b"/>
              <a:pathLst>
                <a:path w="3432132" h="2934451">
                  <a:moveTo>
                    <a:pt x="0" y="0"/>
                  </a:moveTo>
                  <a:lnTo>
                    <a:pt x="3432132" y="0"/>
                  </a:lnTo>
                  <a:lnTo>
                    <a:pt x="3432132" y="2934451"/>
                  </a:lnTo>
                  <a:lnTo>
                    <a:pt x="0" y="29344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692DDD0-052E-EDDD-5E85-3E0076426D89}"/>
                </a:ext>
              </a:extLst>
            </p:cNvPr>
            <p:cNvSpPr txBox="1"/>
            <p:nvPr/>
          </p:nvSpPr>
          <p:spPr>
            <a:xfrm>
              <a:off x="0" y="-38100"/>
              <a:ext cx="3432132" cy="297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6"/>
                </a:lnSpc>
              </a:pPr>
              <a:endParaRPr/>
            </a:p>
          </p:txBody>
        </p:sp>
      </p:grpSp>
      <p:sp>
        <p:nvSpPr>
          <p:cNvPr id="8" name="Freeform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6490F09-F808-B0D3-C61C-608B7FB0FEFA}"/>
              </a:ext>
            </a:extLst>
          </p:cNvPr>
          <p:cNvSpPr/>
          <p:nvPr/>
        </p:nvSpPr>
        <p:spPr>
          <a:xfrm>
            <a:off x="16864879" y="9674186"/>
            <a:ext cx="846683" cy="484918"/>
          </a:xfrm>
          <a:custGeom>
            <a:avLst/>
            <a:gdLst/>
            <a:ahLst/>
            <a:cxnLst/>
            <a:rect l="l" t="t" r="r" b="b"/>
            <a:pathLst>
              <a:path w="846683" h="484918">
                <a:moveTo>
                  <a:pt x="0" y="0"/>
                </a:moveTo>
                <a:lnTo>
                  <a:pt x="846683" y="0"/>
                </a:lnTo>
                <a:lnTo>
                  <a:pt x="846683" y="484919"/>
                </a:lnTo>
                <a:lnTo>
                  <a:pt x="0" y="48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0EA5952B-E813-3AE9-F8E4-7D174A1A5F88}"/>
              </a:ext>
            </a:extLst>
          </p:cNvPr>
          <p:cNvSpPr txBox="1"/>
          <p:nvPr/>
        </p:nvSpPr>
        <p:spPr>
          <a:xfrm>
            <a:off x="9412329" y="1930728"/>
            <a:ext cx="8368981" cy="833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 total of 6 million shipments weighing 8 trillion </a:t>
            </a:r>
            <a:r>
              <a:rPr lang="en-US" sz="2800" dirty="0" err="1"/>
              <a:t>tonnes</a:t>
            </a:r>
            <a:r>
              <a:rPr lang="en-US" sz="2800" dirty="0"/>
              <a:t> generated $17.21 trillion in value.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Regionally, the highest freight activity is concentrated in zones coded 6 (32.31%) and 5 (29.06%).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Transport mode 5 dominated both in volume (1,655bn </a:t>
            </a:r>
            <a:r>
              <a:rPr lang="en-US" sz="2800" dirty="0" err="1"/>
              <a:t>tonnes</a:t>
            </a:r>
            <a:r>
              <a:rPr lang="en-US" sz="2800" dirty="0"/>
              <a:t>) and value ($10.73tn), followed by modes 6 and 7.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Freight charges per commodity averaged $39,922 with total freight charges reaching $239.79bn.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 strong positive relationship between </a:t>
            </a:r>
            <a:r>
              <a:rPr lang="en-US" sz="2800" dirty="0" err="1"/>
              <a:t>shipweight</a:t>
            </a:r>
            <a:r>
              <a:rPr lang="en-US" sz="2800" dirty="0"/>
              <a:t> and freight value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Time series trends reveal peak freight activity in 2023 across most transport modes.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43F0F80C-9FFD-F979-A5B1-324C70AC3CE8}"/>
              </a:ext>
            </a:extLst>
          </p:cNvPr>
          <p:cNvSpPr/>
          <p:nvPr/>
        </p:nvSpPr>
        <p:spPr>
          <a:xfrm>
            <a:off x="1711939" y="1181100"/>
            <a:ext cx="520660" cy="332276"/>
          </a:xfrm>
          <a:custGeom>
            <a:avLst/>
            <a:gdLst/>
            <a:ahLst/>
            <a:cxnLst/>
            <a:rect l="l" t="t" r="r" b="b"/>
            <a:pathLst>
              <a:path w="520660" h="332276">
                <a:moveTo>
                  <a:pt x="0" y="0"/>
                </a:moveTo>
                <a:lnTo>
                  <a:pt x="520660" y="0"/>
                </a:lnTo>
                <a:lnTo>
                  <a:pt x="520660" y="332276"/>
                </a:lnTo>
                <a:lnTo>
                  <a:pt x="0" y="332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E4EC9A4D-84BF-7B61-AD07-D85036F0F5D9}"/>
              </a:ext>
            </a:extLst>
          </p:cNvPr>
          <p:cNvSpPr txBox="1"/>
          <p:nvPr/>
        </p:nvSpPr>
        <p:spPr>
          <a:xfrm>
            <a:off x="13188359" y="1176475"/>
            <a:ext cx="308679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 &amp; TECHNOLOGIES</a:t>
            </a:r>
          </a:p>
        </p:txBody>
      </p:sp>
      <p:sp>
        <p:nvSpPr>
          <p:cNvPr id="7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02899323-47EB-BE28-9098-6B912A68F0D2}"/>
              </a:ext>
            </a:extLst>
          </p:cNvPr>
          <p:cNvSpPr txBox="1"/>
          <p:nvPr/>
        </p:nvSpPr>
        <p:spPr>
          <a:xfrm>
            <a:off x="16478321" y="1176475"/>
            <a:ext cx="161980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4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9CE8D2E1-DD0F-ED4E-413C-131A299F0DC3}"/>
              </a:ext>
            </a:extLst>
          </p:cNvPr>
          <p:cNvSpPr txBox="1"/>
          <p:nvPr/>
        </p:nvSpPr>
        <p:spPr>
          <a:xfrm>
            <a:off x="5791200" y="1178868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PROJECT</a:t>
            </a:r>
          </a:p>
        </p:txBody>
      </p:sp>
      <p:sp>
        <p:nvSpPr>
          <p:cNvPr id="15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D582A466-2CC1-335B-B841-CA6238E7609B}"/>
              </a:ext>
            </a:extLst>
          </p:cNvPr>
          <p:cNvSpPr txBox="1"/>
          <p:nvPr/>
        </p:nvSpPr>
        <p:spPr>
          <a:xfrm>
            <a:off x="8070455" y="1176475"/>
            <a:ext cx="264933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QUESTIONS</a:t>
            </a:r>
          </a:p>
        </p:txBody>
      </p:sp>
      <p:sp>
        <p:nvSpPr>
          <p:cNvPr id="16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39B15C7A-F70C-A371-6573-15B89FF0E535}"/>
              </a:ext>
            </a:extLst>
          </p:cNvPr>
          <p:cNvSpPr txBox="1"/>
          <p:nvPr/>
        </p:nvSpPr>
        <p:spPr>
          <a:xfrm>
            <a:off x="10969401" y="1176475"/>
            <a:ext cx="2015792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1"/>
              </a:lnSpc>
            </a:pPr>
            <a:r>
              <a:rPr lang="en-US" sz="1737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D10E92A-CB4F-1037-CD53-209AE2D5528B}"/>
              </a:ext>
            </a:extLst>
          </p:cNvPr>
          <p:cNvSpPr txBox="1"/>
          <p:nvPr/>
        </p:nvSpPr>
        <p:spPr>
          <a:xfrm>
            <a:off x="1371600" y="3362213"/>
            <a:ext cx="4081404" cy="94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5"/>
              </a:lnSpc>
            </a:pPr>
            <a:r>
              <a:rPr lang="en-US" sz="6768" b="1" dirty="0">
                <a:solidFill>
                  <a:srgbClr val="3E003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</a:t>
            </a: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EC78F093-2B41-7D1B-AC30-21F317CC8056}"/>
              </a:ext>
            </a:extLst>
          </p:cNvPr>
          <p:cNvGrpSpPr/>
          <p:nvPr/>
        </p:nvGrpSpPr>
        <p:grpSpPr>
          <a:xfrm>
            <a:off x="1905000" y="4686300"/>
            <a:ext cx="7183266" cy="2205778"/>
            <a:chOff x="0" y="0"/>
            <a:chExt cx="5690050" cy="580946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BF521A08-2629-6186-9135-9989BC77E08D}"/>
                </a:ext>
              </a:extLst>
            </p:cNvPr>
            <p:cNvSpPr/>
            <p:nvPr/>
          </p:nvSpPr>
          <p:spPr>
            <a:xfrm>
              <a:off x="0" y="0"/>
              <a:ext cx="5690050" cy="580946"/>
            </a:xfrm>
            <a:custGeom>
              <a:avLst/>
              <a:gdLst/>
              <a:ahLst/>
              <a:cxnLst/>
              <a:rect l="l" t="t" r="r" b="b"/>
              <a:pathLst>
                <a:path w="5690050" h="580946">
                  <a:moveTo>
                    <a:pt x="0" y="0"/>
                  </a:moveTo>
                  <a:lnTo>
                    <a:pt x="5690050" y="0"/>
                  </a:lnTo>
                  <a:lnTo>
                    <a:pt x="5690050" y="580946"/>
                  </a:lnTo>
                  <a:lnTo>
                    <a:pt x="0" y="580946"/>
                  </a:lnTo>
                  <a:close/>
                </a:path>
              </a:pathLst>
            </a:custGeom>
            <a:solidFill>
              <a:srgbClr val="3E003E"/>
            </a:solidFill>
            <a:ln>
              <a:solidFill>
                <a:srgbClr val="3E003E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82C22669-2F94-0C1F-009F-6843466CD067}"/>
                </a:ext>
              </a:extLst>
            </p:cNvPr>
            <p:cNvSpPr txBox="1"/>
            <p:nvPr/>
          </p:nvSpPr>
          <p:spPr>
            <a:xfrm>
              <a:off x="0" y="19050"/>
              <a:ext cx="5690050" cy="56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1"/>
                </a:lnSpc>
              </a:pPr>
              <a:endParaRPr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16967A80-9C6D-BC56-1B6D-645A49363651}"/>
              </a:ext>
            </a:extLst>
          </p:cNvPr>
          <p:cNvSpPr txBox="1"/>
          <p:nvPr/>
        </p:nvSpPr>
        <p:spPr>
          <a:xfrm>
            <a:off x="2026971" y="4867052"/>
            <a:ext cx="7518495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5"/>
              </a:lnSpc>
            </a:pPr>
            <a:r>
              <a:rPr lang="en-US" sz="48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Freight and Shipment Report</a:t>
            </a:r>
          </a:p>
        </p:txBody>
      </p:sp>
    </p:spTree>
    <p:extLst>
      <p:ext uri="{BB962C8B-B14F-4D97-AF65-F5344CB8AC3E}">
        <p14:creationId xmlns:p14="http://schemas.microsoft.com/office/powerpoint/2010/main" val="103025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1387</Words>
  <Application>Microsoft Office PowerPoint</Application>
  <PresentationFormat>Custom</PresentationFormat>
  <Paragraphs>147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Montserrat Semi-Bold</vt:lpstr>
      <vt:lpstr>Montserrat</vt:lpstr>
      <vt:lpstr>Montserrat Heavy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Trans-border</dc:title>
  <cp:lastModifiedBy>Juliet Fafali Kukuia</cp:lastModifiedBy>
  <cp:revision>8</cp:revision>
  <dcterms:created xsi:type="dcterms:W3CDTF">2006-08-16T00:00:00Z</dcterms:created>
  <dcterms:modified xsi:type="dcterms:W3CDTF">2025-08-06T19:28:26Z</dcterms:modified>
  <dc:identifier>DAGj8kRJ9iA</dc:identifier>
</cp:coreProperties>
</file>